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33"/>
  </p:notesMasterIdLst>
  <p:handoutMasterIdLst>
    <p:handoutMasterId r:id="rId134"/>
  </p:handoutMasterIdLst>
  <p:sldIdLst>
    <p:sldId id="342" r:id="rId5"/>
    <p:sldId id="403" r:id="rId6"/>
    <p:sldId id="407" r:id="rId7"/>
    <p:sldId id="389" r:id="rId8"/>
    <p:sldId id="391" r:id="rId9"/>
    <p:sldId id="396" r:id="rId10"/>
    <p:sldId id="398" r:id="rId11"/>
    <p:sldId id="401" r:id="rId12"/>
    <p:sldId id="395" r:id="rId13"/>
    <p:sldId id="399" r:id="rId14"/>
    <p:sldId id="402" r:id="rId15"/>
    <p:sldId id="359" r:id="rId16"/>
    <p:sldId id="382" r:id="rId17"/>
    <p:sldId id="409" r:id="rId18"/>
    <p:sldId id="421" r:id="rId19"/>
    <p:sldId id="404" r:id="rId20"/>
    <p:sldId id="410" r:id="rId21"/>
    <p:sldId id="435" r:id="rId22"/>
    <p:sldId id="412" r:id="rId23"/>
    <p:sldId id="417" r:id="rId24"/>
    <p:sldId id="413" r:id="rId25"/>
    <p:sldId id="414" r:id="rId26"/>
    <p:sldId id="415" r:id="rId27"/>
    <p:sldId id="422" r:id="rId28"/>
    <p:sldId id="425" r:id="rId29"/>
    <p:sldId id="426" r:id="rId30"/>
    <p:sldId id="416" r:id="rId31"/>
    <p:sldId id="424" r:id="rId32"/>
    <p:sldId id="429" r:id="rId33"/>
    <p:sldId id="433" r:id="rId34"/>
    <p:sldId id="431" r:id="rId35"/>
    <p:sldId id="434" r:id="rId36"/>
    <p:sldId id="436" r:id="rId37"/>
    <p:sldId id="437" r:id="rId38"/>
    <p:sldId id="430" r:id="rId39"/>
    <p:sldId id="439" r:id="rId40"/>
    <p:sldId id="458" r:id="rId41"/>
    <p:sldId id="459" r:id="rId42"/>
    <p:sldId id="460" r:id="rId43"/>
    <p:sldId id="423" r:id="rId44"/>
    <p:sldId id="418" r:id="rId45"/>
    <p:sldId id="373" r:id="rId46"/>
    <p:sldId id="443" r:id="rId47"/>
    <p:sldId id="445" r:id="rId48"/>
    <p:sldId id="446" r:id="rId49"/>
    <p:sldId id="447" r:id="rId50"/>
    <p:sldId id="448" r:id="rId51"/>
    <p:sldId id="450" r:id="rId52"/>
    <p:sldId id="449" r:id="rId53"/>
    <p:sldId id="451" r:id="rId54"/>
    <p:sldId id="444" r:id="rId55"/>
    <p:sldId id="452" r:id="rId56"/>
    <p:sldId id="461" r:id="rId57"/>
    <p:sldId id="453" r:id="rId58"/>
    <p:sldId id="454" r:id="rId59"/>
    <p:sldId id="455" r:id="rId60"/>
    <p:sldId id="456" r:id="rId61"/>
    <p:sldId id="462" r:id="rId62"/>
    <p:sldId id="463" r:id="rId63"/>
    <p:sldId id="464" r:id="rId64"/>
    <p:sldId id="465" r:id="rId65"/>
    <p:sldId id="466" r:id="rId66"/>
    <p:sldId id="467" r:id="rId67"/>
    <p:sldId id="504" r:id="rId68"/>
    <p:sldId id="501" r:id="rId69"/>
    <p:sldId id="386" r:id="rId70"/>
    <p:sldId id="387" r:id="rId71"/>
    <p:sldId id="384" r:id="rId72"/>
    <p:sldId id="468" r:id="rId73"/>
    <p:sldId id="469" r:id="rId74"/>
    <p:sldId id="470" r:id="rId75"/>
    <p:sldId id="471" r:id="rId76"/>
    <p:sldId id="474" r:id="rId77"/>
    <p:sldId id="475" r:id="rId78"/>
    <p:sldId id="472" r:id="rId79"/>
    <p:sldId id="473" r:id="rId80"/>
    <p:sldId id="476" r:id="rId81"/>
    <p:sldId id="477" r:id="rId82"/>
    <p:sldId id="478" r:id="rId83"/>
    <p:sldId id="481" r:id="rId84"/>
    <p:sldId id="480" r:id="rId85"/>
    <p:sldId id="479" r:id="rId86"/>
    <p:sldId id="483" r:id="rId87"/>
    <p:sldId id="484" r:id="rId88"/>
    <p:sldId id="482" r:id="rId89"/>
    <p:sldId id="485" r:id="rId90"/>
    <p:sldId id="487" r:id="rId91"/>
    <p:sldId id="486" r:id="rId92"/>
    <p:sldId id="488" r:id="rId93"/>
    <p:sldId id="489" r:id="rId94"/>
    <p:sldId id="490" r:id="rId95"/>
    <p:sldId id="494" r:id="rId96"/>
    <p:sldId id="491" r:id="rId97"/>
    <p:sldId id="493" r:id="rId98"/>
    <p:sldId id="492" r:id="rId99"/>
    <p:sldId id="495" r:id="rId100"/>
    <p:sldId id="496" r:id="rId101"/>
    <p:sldId id="499" r:id="rId102"/>
    <p:sldId id="498" r:id="rId103"/>
    <p:sldId id="500" r:id="rId104"/>
    <p:sldId id="457" r:id="rId105"/>
    <p:sldId id="408" r:id="rId106"/>
    <p:sldId id="502" r:id="rId107"/>
    <p:sldId id="383" r:id="rId108"/>
    <p:sldId id="503" r:id="rId109"/>
    <p:sldId id="505" r:id="rId110"/>
    <p:sldId id="506" r:id="rId111"/>
    <p:sldId id="507" r:id="rId112"/>
    <p:sldId id="508" r:id="rId113"/>
    <p:sldId id="509" r:id="rId114"/>
    <p:sldId id="510" r:id="rId115"/>
    <p:sldId id="511" r:id="rId116"/>
    <p:sldId id="514" r:id="rId117"/>
    <p:sldId id="515" r:id="rId118"/>
    <p:sldId id="512" r:id="rId119"/>
    <p:sldId id="513" r:id="rId120"/>
    <p:sldId id="517" r:id="rId121"/>
    <p:sldId id="519" r:id="rId122"/>
    <p:sldId id="518" r:id="rId123"/>
    <p:sldId id="520" r:id="rId124"/>
    <p:sldId id="521" r:id="rId125"/>
    <p:sldId id="522" r:id="rId126"/>
    <p:sldId id="523" r:id="rId127"/>
    <p:sldId id="524" r:id="rId128"/>
    <p:sldId id="526" r:id="rId129"/>
    <p:sldId id="528" r:id="rId130"/>
    <p:sldId id="527" r:id="rId131"/>
    <p:sldId id="380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FA80"/>
    <a:srgbClr val="83A7FD"/>
    <a:srgbClr val="D9D9D9"/>
    <a:srgbClr val="007600"/>
    <a:srgbClr val="0043C8"/>
    <a:srgbClr val="00B0F0"/>
    <a:srgbClr val="04FCFC"/>
    <a:srgbClr val="D9D9FF"/>
    <a:srgbClr val="D9FFD9"/>
    <a:srgbClr val="0E0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359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00" y="3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handoutMaster" Target="handoutMasters/handoutMaster1.xml"/><Relationship Id="rId139" Type="http://schemas.microsoft.com/office/2018/10/relationships/authors" Target="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4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3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9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0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3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3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44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9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85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8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22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36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21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07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1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25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67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2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14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18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7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3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5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2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0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15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9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0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1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7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67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009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29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0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7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2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84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179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49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709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82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513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659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6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90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120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786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9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4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9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70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881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5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106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988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4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08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2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342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66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95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393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8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1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435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00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46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52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01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896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140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736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280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86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69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896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142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021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555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675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79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174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304803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31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9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81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9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3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1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8" y="3078484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00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01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15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6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040674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5" y="-1"/>
            <a:ext cx="10515601" cy="965193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8"/>
            <a:ext cx="7303539" cy="3427265"/>
          </a:xfrm>
        </p:spPr>
        <p:txBody>
          <a:bodyPr/>
          <a:lstStyle>
            <a:lvl1pPr marL="283457" indent="-283457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14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15" indent="-283457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15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2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189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377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566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754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3" y="643846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5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2" y="173735"/>
            <a:ext cx="4409515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3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4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" y="1821183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5"/>
            <a:ext cx="4466503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4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2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1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1" y="3484619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3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2" y="3484619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41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42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71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4"/>
            <a:ext cx="7420819" cy="3676649"/>
          </a:xfrm>
        </p:spPr>
        <p:txBody>
          <a:bodyPr/>
          <a:lstStyle>
            <a:lvl1pPr marL="285744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080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269" indent="-34289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09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498" indent="-285744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50" y="264163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50" y="3962139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80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40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1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5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5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71" y="343818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41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2" y="4210023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40" y="2465543"/>
            <a:ext cx="3774587" cy="3723753"/>
          </a:xfrm>
        </p:spPr>
        <p:txBody>
          <a:bodyPr/>
          <a:lstStyle>
            <a:lvl1pPr marL="342891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48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49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64" indent="-34289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3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57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14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15" indent="-285744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91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2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80" r:id="rId13"/>
    <p:sldLayoutId id="2147483664" r:id="rId14"/>
    <p:sldLayoutId id="214748366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080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269" indent="-342891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498" indent="-28574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anual.pdf" TargetMode="Externa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eb.cels.anl.gov/~thakur/sc17-mpi-tutorial/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microsoft.com/office/2017/06/relationships/model3d" Target="../media/model3d4.glb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17/06/relationships/model3d" Target="../media/model3d6.glb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microsoft.com/office/2017/06/relationships/model3d" Target="../media/model3d2.glb"/><Relationship Id="rId4" Type="http://schemas.openxmlformats.org/officeDocument/2006/relationships/image" Target="../media/image20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Andrew KirbY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83553-F228-6812-85BC-EEFD1BF6F3B8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54BFA-667F-A47D-C72C-E60C569D6A3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CFB89-A716-C4B8-AF91-D842B31C548B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4F934-D7CB-CFED-6954-A570D138F783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7E599-4B88-651D-E9BB-27C0AED3928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071646"/>
                  </p:ext>
                </p:extLst>
              </p:nvPr>
            </p:nvGraphicFramePr>
            <p:xfrm>
              <a:off x="3537721" y="1100543"/>
              <a:ext cx="2093323" cy="38441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93323" cy="384410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9681342" ay="-2206965" az="-1011470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385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ED9C2664-29D4-CDFB-1E69-BF7E65CB0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721" y="1100543"/>
                <a:ext cx="2093323" cy="3844103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6B3B36A5-DDB8-BB89-F78A-291425A7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1" y="0"/>
            <a:ext cx="12306602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1D950-9C03-C1E3-DD69-390F3911E500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8339C-A26F-FCA7-2DFF-64D46F1BCC9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EADE-D33F-2D9A-DF9D-6373BBB154A7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4283-0501-DE08-D10B-F77FBD93CF96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solidFill>
                  <a:srgbClr val="1F1F1F">
                    <a:alpha val="0"/>
                  </a:srgbClr>
                </a:solid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174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 Recap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have 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>
              <a:buClr>
                <a:srgbClr val="04FCFC"/>
              </a:buClr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lvl="2" algn="ctr">
              <a:buClr>
                <a:srgbClr val="04FCFC"/>
              </a:buClr>
            </a:pP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Opportunities to Optimize Performance</a:t>
            </a:r>
            <a:b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through Reordering Ranks</a:t>
            </a:r>
          </a:p>
        </p:txBody>
      </p:sp>
    </p:spTree>
    <p:extLst>
      <p:ext uri="{BB962C8B-B14F-4D97-AF65-F5344CB8AC3E}">
        <p14:creationId xmlns:p14="http://schemas.microsoft.com/office/powerpoint/2010/main" val="21957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076914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supports rank reordering.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Change numbering in a given allocation to reduce congestion or dilation.</a:t>
            </a:r>
          </a:p>
          <a:p>
            <a:pPr marL="918958" lvl="3" indent="-342900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Through may depends on vendor implementation, e.g., OpenMPI, MPICH, Intel MPI.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Example: On-Node Reordering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Basics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101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B28C639-E66A-BAB2-2164-731749A2594A}"/>
              </a:ext>
            </a:extLst>
          </p:cNvPr>
          <p:cNvGrpSpPr/>
          <p:nvPr/>
        </p:nvGrpSpPr>
        <p:grpSpPr>
          <a:xfrm>
            <a:off x="1131054" y="3507454"/>
            <a:ext cx="4040065" cy="2723683"/>
            <a:chOff x="7814600" y="2417003"/>
            <a:chExt cx="4040065" cy="2723683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C69335A-3D74-F436-686A-2EF961CE64CC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3A2466-4C4B-BB20-B334-B7CB5866C1B8}"/>
                </a:ext>
              </a:extLst>
            </p:cNvPr>
            <p:cNvCxnSpPr>
              <a:cxnSpLocks/>
              <a:stCxn id="8" idx="7"/>
              <a:endCxn id="6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94A06-4AFE-BCF6-997A-7B8E58F92145}"/>
                </a:ext>
              </a:extLst>
            </p:cNvPr>
            <p:cNvCxnSpPr>
              <a:cxnSpLocks/>
              <a:stCxn id="13" idx="1"/>
              <a:endCxn id="6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075DD2-9D4B-9E44-0B8D-B19D4168D915}"/>
                </a:ext>
              </a:extLst>
            </p:cNvPr>
            <p:cNvCxnSpPr>
              <a:cxnSpLocks/>
              <a:stCxn id="13" idx="7"/>
              <a:endCxn id="2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406F1A-69DF-DC86-03DA-5A63E5903964}"/>
                </a:ext>
              </a:extLst>
            </p:cNvPr>
            <p:cNvCxnSpPr>
              <a:cxnSpLocks/>
              <a:stCxn id="9" idx="0"/>
              <a:endCxn id="2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B5CF38-CAD2-7FFE-ACCF-56E38E4137F2}"/>
                </a:ext>
              </a:extLst>
            </p:cNvPr>
            <p:cNvCxnSpPr>
              <a:cxnSpLocks/>
              <a:stCxn id="14" idx="0"/>
              <a:endCxn id="9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BCB4E66-646C-ACFA-48EA-EBFFB125E021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CC2CD9-423A-ACB9-9867-C471357ECDBA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384703-8F50-F443-6931-74717B5757FF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7679A-A0CD-89F1-2699-32762A804E57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68D049-7C46-6490-03B2-A315D6AA6AFE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ACCCD0-F606-AFF3-9D76-09FF9804DD75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44803B-0F15-E3C9-490C-3E6EEF8CD234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1F799-0C2C-EEA7-05D9-B53384B62073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A3BB22-95F1-1E8F-6119-DD9526C90969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43AB9-4F31-C7A1-1436-309D508829F7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6A732-7D20-8DCE-59F6-9E21D8CBCCF3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9DF1F7-16C1-5BA2-67BD-1BE087738AD1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3C552E-CB9A-4C93-63EB-1B05F5D2FB55}"/>
                </a:ext>
              </a:extLst>
            </p:cNvPr>
            <p:cNvSpPr txBox="1"/>
            <p:nvPr/>
          </p:nvSpPr>
          <p:spPr>
            <a:xfrm>
              <a:off x="9114700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5175E1-3851-D043-C0E0-846A0FB06DE6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430ED7-4C7C-4232-D2E2-785E1442DEEF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63A0D2-389C-8F41-4420-CF4DFED6AA33}"/>
                </a:ext>
              </a:extLst>
            </p:cNvPr>
            <p:cNvSpPr txBox="1"/>
            <p:nvPr/>
          </p:nvSpPr>
          <p:spPr>
            <a:xfrm>
              <a:off x="11115231" y="2921202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6D7C68-0F5D-B5E6-0F60-C69A74E7844E}"/>
                </a:ext>
              </a:extLst>
            </p:cNvPr>
            <p:cNvSpPr txBox="1"/>
            <p:nvPr/>
          </p:nvSpPr>
          <p:spPr>
            <a:xfrm>
              <a:off x="11340396" y="388663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8C07537-C4C6-C8C5-33F5-79998FCA1290}"/>
              </a:ext>
            </a:extLst>
          </p:cNvPr>
          <p:cNvGrpSpPr/>
          <p:nvPr/>
        </p:nvGrpSpPr>
        <p:grpSpPr>
          <a:xfrm>
            <a:off x="8823854" y="2744736"/>
            <a:ext cx="2080434" cy="3883785"/>
            <a:chOff x="5139934" y="2930909"/>
            <a:chExt cx="2080434" cy="38837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A593240-8A6B-3F42-AF56-1755EB4482FA}"/>
                </a:ext>
              </a:extLst>
            </p:cNvPr>
            <p:cNvSpPr txBox="1"/>
            <p:nvPr/>
          </p:nvSpPr>
          <p:spPr>
            <a:xfrm>
              <a:off x="5181472" y="2930909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chemeClr val="accent2">
                  <a:lumMod val="50000"/>
                </a:schemeClr>
              </a:solidFill>
            </a:ln>
            <a:effectLst>
              <a:glow rad="368300">
                <a:schemeClr val="accent2">
                  <a:lumMod val="75000"/>
                  <a:alpha val="36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Optimized Map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24E8F90-AD1B-462E-22F2-ECABABF94803}"/>
                </a:ext>
              </a:extLst>
            </p:cNvPr>
            <p:cNvSpPr/>
            <p:nvPr/>
          </p:nvSpPr>
          <p:spPr>
            <a:xfrm>
              <a:off x="5154958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576056-4371-1D32-996E-DA0183329E0A}"/>
                </a:ext>
              </a:extLst>
            </p:cNvPr>
            <p:cNvCxnSpPr>
              <a:cxnSpLocks/>
              <a:stCxn id="151" idx="0"/>
              <a:endCxn id="149" idx="4"/>
            </p:cNvCxnSpPr>
            <p:nvPr/>
          </p:nvCxnSpPr>
          <p:spPr>
            <a:xfrm flipV="1">
              <a:off x="5487549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80AB55-E7F3-8D7D-B583-B05F44CD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257" y="4901339"/>
              <a:ext cx="750070" cy="39177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BE07C2-197C-7BD4-6353-CB04E828DABB}"/>
                </a:ext>
              </a:extLst>
            </p:cNvPr>
            <p:cNvSpPr/>
            <p:nvPr/>
          </p:nvSpPr>
          <p:spPr>
            <a:xfrm>
              <a:off x="5267810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463A10B-1A34-18DE-92BD-E18EC72462D9}"/>
                </a:ext>
              </a:extLst>
            </p:cNvPr>
            <p:cNvSpPr/>
            <p:nvPr/>
          </p:nvSpPr>
          <p:spPr>
            <a:xfrm>
              <a:off x="5267810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3BB9BE1-514C-A775-6379-E4C50064D3B7}"/>
                </a:ext>
              </a:extLst>
            </p:cNvPr>
            <p:cNvSpPr/>
            <p:nvPr/>
          </p:nvSpPr>
          <p:spPr>
            <a:xfrm>
              <a:off x="5139934" y="529310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555840-607F-64E6-1C2F-93E9BF3025FC}"/>
                </a:ext>
              </a:extLst>
            </p:cNvPr>
            <p:cNvCxnSpPr>
              <a:cxnSpLocks/>
              <a:stCxn id="155" idx="0"/>
              <a:endCxn id="154" idx="4"/>
            </p:cNvCxnSpPr>
            <p:nvPr/>
          </p:nvCxnSpPr>
          <p:spPr>
            <a:xfrm flipV="1">
              <a:off x="5472525" y="600103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698F7E5-6AA0-08FE-24F1-BCBFDE939CA6}"/>
                </a:ext>
              </a:extLst>
            </p:cNvPr>
            <p:cNvSpPr/>
            <p:nvPr/>
          </p:nvSpPr>
          <p:spPr>
            <a:xfrm>
              <a:off x="5252786" y="556155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4A6D4B1-A337-311D-1859-B467F648AF07}"/>
                </a:ext>
              </a:extLst>
            </p:cNvPr>
            <p:cNvSpPr/>
            <p:nvPr/>
          </p:nvSpPr>
          <p:spPr>
            <a:xfrm>
              <a:off x="5252786" y="628272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0E910E-DBE0-B583-C120-FD9E25316131}"/>
                </a:ext>
              </a:extLst>
            </p:cNvPr>
            <p:cNvSpPr/>
            <p:nvPr/>
          </p:nvSpPr>
          <p:spPr>
            <a:xfrm>
              <a:off x="6555186" y="3379754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6E0F4E-9DBD-5AB3-2365-8B08D4A0A87F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6887777" y="4087676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2DC8C2-1818-28B5-97D6-A73316D130A3}"/>
                </a:ext>
              </a:extLst>
            </p:cNvPr>
            <p:cNvSpPr/>
            <p:nvPr/>
          </p:nvSpPr>
          <p:spPr>
            <a:xfrm>
              <a:off x="6668038" y="36481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0B7D18-7918-2F94-1EF7-25EE6CEC170A}"/>
                </a:ext>
              </a:extLst>
            </p:cNvPr>
            <p:cNvSpPr/>
            <p:nvPr/>
          </p:nvSpPr>
          <p:spPr>
            <a:xfrm>
              <a:off x="6668038" y="436937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082E250-6A7D-FA61-5CB5-3F9997EED837}"/>
                </a:ext>
              </a:extLst>
            </p:cNvPr>
            <p:cNvSpPr/>
            <p:nvPr/>
          </p:nvSpPr>
          <p:spPr>
            <a:xfrm>
              <a:off x="6549327" y="5290256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F84D5B8-9913-5947-027A-4AA9B28B1DEB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6881918" y="5998178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8B4777-E24F-AA9D-CD18-F508D8F4E646}"/>
                </a:ext>
              </a:extLst>
            </p:cNvPr>
            <p:cNvSpPr/>
            <p:nvPr/>
          </p:nvSpPr>
          <p:spPr>
            <a:xfrm>
              <a:off x="6662179" y="5558700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8A9F175-9D6C-2012-423C-74253930D7D3}"/>
                </a:ext>
              </a:extLst>
            </p:cNvPr>
            <p:cNvSpPr/>
            <p:nvPr/>
          </p:nvSpPr>
          <p:spPr>
            <a:xfrm>
              <a:off x="6662179" y="6279875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4181B9C-22A7-6CB3-8454-59245390B619}"/>
                </a:ext>
              </a:extLst>
            </p:cNvPr>
            <p:cNvCxnSpPr>
              <a:cxnSpLocks/>
              <a:stCxn id="160" idx="1"/>
              <a:endCxn id="152" idx="3"/>
            </p:cNvCxnSpPr>
            <p:nvPr/>
          </p:nvCxnSpPr>
          <p:spPr>
            <a:xfrm flipH="1">
              <a:off x="5805116" y="6051049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714BB5-3C8B-6BA5-0AD8-41B37D55F88B}"/>
                </a:ext>
              </a:extLst>
            </p:cNvPr>
            <p:cNvCxnSpPr>
              <a:cxnSpLocks/>
              <a:stCxn id="156" idx="1"/>
              <a:endCxn id="145" idx="3"/>
            </p:cNvCxnSpPr>
            <p:nvPr/>
          </p:nvCxnSpPr>
          <p:spPr>
            <a:xfrm flipH="1">
              <a:off x="5820140" y="4140547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85C03E1-C024-521B-F4D2-8B4FBEB43ABC}"/>
                </a:ext>
              </a:extLst>
            </p:cNvPr>
            <p:cNvSpPr txBox="1"/>
            <p:nvPr/>
          </p:nvSpPr>
          <p:spPr>
            <a:xfrm>
              <a:off x="5946502" y="580062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23EFDA-3E0B-DC8C-6BAB-48392BC276F3}"/>
                </a:ext>
              </a:extLst>
            </p:cNvPr>
            <p:cNvSpPr txBox="1"/>
            <p:nvPr/>
          </p:nvSpPr>
          <p:spPr>
            <a:xfrm>
              <a:off x="5929437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96E57A4-72F5-74EA-DDFE-94D2781B9F7B}"/>
                </a:ext>
              </a:extLst>
            </p:cNvPr>
            <p:cNvSpPr txBox="1"/>
            <p:nvPr/>
          </p:nvSpPr>
          <p:spPr>
            <a:xfrm>
              <a:off x="5953790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2405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CCA2A6D-F91C-A89C-209A-250C12B5415F}"/>
              </a:ext>
            </a:extLst>
          </p:cNvPr>
          <p:cNvGrpSpPr/>
          <p:nvPr/>
        </p:nvGrpSpPr>
        <p:grpSpPr>
          <a:xfrm>
            <a:off x="5915052" y="2744736"/>
            <a:ext cx="2319716" cy="3883785"/>
            <a:chOff x="1203450" y="2921202"/>
            <a:chExt cx="2319716" cy="388378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A5C7CD9-7B9D-5FFB-46CC-6E485540F135}"/>
                </a:ext>
              </a:extLst>
            </p:cNvPr>
            <p:cNvSpPr txBox="1"/>
            <p:nvPr/>
          </p:nvSpPr>
          <p:spPr>
            <a:xfrm>
              <a:off x="1364345" y="2921202"/>
              <a:ext cx="2006522" cy="338554"/>
            </a:xfrm>
            <a:prstGeom prst="rect">
              <a:avLst/>
            </a:prstGeom>
            <a:solidFill>
              <a:srgbClr val="010306"/>
            </a:solidFill>
            <a:ln w="22225">
              <a:solidFill>
                <a:srgbClr val="FFC000"/>
              </a:solidFill>
            </a:ln>
            <a:effectLst>
              <a:glow rad="368300">
                <a:srgbClr val="FFC000">
                  <a:alpha val="36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</a:rPr>
                <a:t>Naïve Map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DB60F-9A0B-E50E-B496-9271FF5AE17C}"/>
                </a:ext>
              </a:extLst>
            </p:cNvPr>
            <p:cNvSpPr/>
            <p:nvPr/>
          </p:nvSpPr>
          <p:spPr>
            <a:xfrm>
              <a:off x="1337831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0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A6C146-F04F-45E6-964B-61B0D993EB4F}"/>
                </a:ext>
              </a:extLst>
            </p:cNvPr>
            <p:cNvCxnSpPr>
              <a:cxnSpLocks/>
              <a:stCxn id="102" idx="0"/>
              <a:endCxn id="82" idx="4"/>
            </p:cNvCxnSpPr>
            <p:nvPr/>
          </p:nvCxnSpPr>
          <p:spPr>
            <a:xfrm flipV="1">
              <a:off x="1670422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134B39-50FB-982A-7717-228318143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013" y="4891632"/>
              <a:ext cx="729187" cy="3824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2016C-F3BE-DEB8-528A-4C1BF5DDEAB3}"/>
                </a:ext>
              </a:extLst>
            </p:cNvPr>
            <p:cNvCxnSpPr>
              <a:cxnSpLocks/>
              <a:stCxn id="113" idx="0"/>
              <a:endCxn id="109" idx="2"/>
            </p:cNvCxnSpPr>
            <p:nvPr/>
          </p:nvCxnSpPr>
          <p:spPr>
            <a:xfrm flipV="1">
              <a:off x="3064791" y="489163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18839-99B8-1E7C-A1C6-636919ABC0F3}"/>
                </a:ext>
              </a:extLst>
            </p:cNvPr>
            <p:cNvSpPr/>
            <p:nvPr/>
          </p:nvSpPr>
          <p:spPr>
            <a:xfrm>
              <a:off x="1450683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B02D1E-F488-8874-E0E6-8BA73FCFFC5F}"/>
                </a:ext>
              </a:extLst>
            </p:cNvPr>
            <p:cNvSpPr/>
            <p:nvPr/>
          </p:nvSpPr>
          <p:spPr>
            <a:xfrm>
              <a:off x="1450683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88F7E1-75C2-E5DD-4386-077F2A82D40C}"/>
                </a:ext>
              </a:extLst>
            </p:cNvPr>
            <p:cNvSpPr/>
            <p:nvPr/>
          </p:nvSpPr>
          <p:spPr>
            <a:xfrm>
              <a:off x="1322807" y="5283402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1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06FB1D-D57D-80BE-F236-6ABCFBD29B43}"/>
                </a:ext>
              </a:extLst>
            </p:cNvPr>
            <p:cNvCxnSpPr>
              <a:cxnSpLocks/>
              <a:stCxn id="108" idx="0"/>
              <a:endCxn id="107" idx="4"/>
            </p:cNvCxnSpPr>
            <p:nvPr/>
          </p:nvCxnSpPr>
          <p:spPr>
            <a:xfrm flipV="1">
              <a:off x="1655398" y="5991324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CA98EF0-AF84-231F-0B2C-BE9E61393C6E}"/>
                </a:ext>
              </a:extLst>
            </p:cNvPr>
            <p:cNvSpPr/>
            <p:nvPr/>
          </p:nvSpPr>
          <p:spPr>
            <a:xfrm>
              <a:off x="1435659" y="555184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9F2C4-5B83-BB1F-851E-1351B6C5BF40}"/>
                </a:ext>
              </a:extLst>
            </p:cNvPr>
            <p:cNvSpPr/>
            <p:nvPr/>
          </p:nvSpPr>
          <p:spPr>
            <a:xfrm>
              <a:off x="1435659" y="627302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65877A-FE18-D2A5-27DB-972D204829B4}"/>
                </a:ext>
              </a:extLst>
            </p:cNvPr>
            <p:cNvSpPr/>
            <p:nvPr/>
          </p:nvSpPr>
          <p:spPr>
            <a:xfrm>
              <a:off x="2738059" y="3370047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24A283-5B01-2CFB-33C0-5B917FB6351F}"/>
                </a:ext>
              </a:extLst>
            </p:cNvPr>
            <p:cNvCxnSpPr>
              <a:cxnSpLocks/>
              <a:stCxn id="112" idx="0"/>
              <a:endCxn id="111" idx="4"/>
            </p:cNvCxnSpPr>
            <p:nvPr/>
          </p:nvCxnSpPr>
          <p:spPr>
            <a:xfrm flipV="1">
              <a:off x="3070650" y="4077969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7957EFB-328F-E903-FA6E-C5940293693C}"/>
                </a:ext>
              </a:extLst>
            </p:cNvPr>
            <p:cNvSpPr/>
            <p:nvPr/>
          </p:nvSpPr>
          <p:spPr>
            <a:xfrm>
              <a:off x="2850911" y="3638491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CC317A5-B8FA-A0B5-C044-070FB6ABE0C1}"/>
                </a:ext>
              </a:extLst>
            </p:cNvPr>
            <p:cNvSpPr/>
            <p:nvPr/>
          </p:nvSpPr>
          <p:spPr>
            <a:xfrm>
              <a:off x="2850911" y="43596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DA49D6-0CD1-157F-9430-2A8996FEDA16}"/>
                </a:ext>
              </a:extLst>
            </p:cNvPr>
            <p:cNvSpPr/>
            <p:nvPr/>
          </p:nvSpPr>
          <p:spPr>
            <a:xfrm>
              <a:off x="2732200" y="5280549"/>
              <a:ext cx="665182" cy="1521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latin typeface="+mj-lt"/>
                </a:rPr>
                <a:t>node 3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0D74F6-D29F-A4A0-9ADD-78D92720DCCD}"/>
                </a:ext>
              </a:extLst>
            </p:cNvPr>
            <p:cNvCxnSpPr>
              <a:cxnSpLocks/>
              <a:stCxn id="116" idx="0"/>
              <a:endCxn id="115" idx="4"/>
            </p:cNvCxnSpPr>
            <p:nvPr/>
          </p:nvCxnSpPr>
          <p:spPr>
            <a:xfrm flipV="1">
              <a:off x="3064791" y="5988471"/>
              <a:ext cx="0" cy="2816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720D1D8-B355-6479-82AE-A17A7FB31CC2}"/>
                </a:ext>
              </a:extLst>
            </p:cNvPr>
            <p:cNvSpPr/>
            <p:nvPr/>
          </p:nvSpPr>
          <p:spPr>
            <a:xfrm>
              <a:off x="2845052" y="554899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B2FEB97-65FB-4CD1-FA9C-21153D3816A5}"/>
                </a:ext>
              </a:extLst>
            </p:cNvPr>
            <p:cNvSpPr/>
            <p:nvPr/>
          </p:nvSpPr>
          <p:spPr>
            <a:xfrm>
              <a:off x="2845052" y="627016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72B4B7-6CAF-BD2C-FCBF-8D3B9BC3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3351" y="4888242"/>
              <a:ext cx="5859" cy="3889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469ADE1-AE15-8B3C-C72A-F86E6678E1B7}"/>
                </a:ext>
              </a:extLst>
            </p:cNvPr>
            <p:cNvCxnSpPr>
              <a:cxnSpLocks/>
              <a:stCxn id="113" idx="1"/>
              <a:endCxn id="105" idx="3"/>
            </p:cNvCxnSpPr>
            <p:nvPr/>
          </p:nvCxnSpPr>
          <p:spPr>
            <a:xfrm flipH="1">
              <a:off x="1987989" y="6041342"/>
              <a:ext cx="744211" cy="2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75FD6C7-E3CB-CE4C-BF55-B4F2CFE3FC13}"/>
                </a:ext>
              </a:extLst>
            </p:cNvPr>
            <p:cNvCxnSpPr>
              <a:cxnSpLocks/>
              <a:stCxn id="109" idx="1"/>
              <a:endCxn id="97" idx="3"/>
            </p:cNvCxnSpPr>
            <p:nvPr/>
          </p:nvCxnSpPr>
          <p:spPr>
            <a:xfrm flipH="1">
              <a:off x="2003013" y="4130840"/>
              <a:ext cx="735046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7F1AC7-EAFF-1D48-611A-B56B1F738940}"/>
                </a:ext>
              </a:extLst>
            </p:cNvPr>
            <p:cNvSpPr txBox="1"/>
            <p:nvPr/>
          </p:nvSpPr>
          <p:spPr>
            <a:xfrm>
              <a:off x="2111453" y="3876581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1881CD-DDE2-3E9B-DCA1-11F7C4117762}"/>
                </a:ext>
              </a:extLst>
            </p:cNvPr>
            <p:cNvSpPr txBox="1"/>
            <p:nvPr/>
          </p:nvSpPr>
          <p:spPr>
            <a:xfrm>
              <a:off x="2118169" y="4823020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931B574-D7FF-B25B-8216-8ECD3A4606FB}"/>
                </a:ext>
              </a:extLst>
            </p:cNvPr>
            <p:cNvSpPr txBox="1"/>
            <p:nvPr/>
          </p:nvSpPr>
          <p:spPr>
            <a:xfrm>
              <a:off x="120345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3134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4CE8D9D-D61A-A6BA-7CAD-CF1301D51539}"/>
                </a:ext>
              </a:extLst>
            </p:cNvPr>
            <p:cNvSpPr txBox="1"/>
            <p:nvPr/>
          </p:nvSpPr>
          <p:spPr>
            <a:xfrm>
              <a:off x="2115506" y="5797133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618444A-9188-17DB-02FC-BA2440E1D6A5}"/>
                </a:ext>
              </a:extLst>
            </p:cNvPr>
            <p:cNvSpPr txBox="1"/>
            <p:nvPr/>
          </p:nvSpPr>
          <p:spPr>
            <a:xfrm>
              <a:off x="3030210" y="4970266"/>
              <a:ext cx="4929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8664-A51E-EF5E-BA2C-E62B8281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Distributed Graph Neighbor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DE06-8D36-747D-8657-59CBBC8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3A73-3EDC-BCA0-481D-444168170C55}"/>
              </a:ext>
            </a:extLst>
          </p:cNvPr>
          <p:cNvSpPr txBox="1"/>
          <p:nvPr/>
        </p:nvSpPr>
        <p:spPr>
          <a:xfrm>
            <a:off x="788991" y="2317214"/>
            <a:ext cx="106140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MPI_Dist_graph_neighbors_count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outdegree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weighted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AE0D2E5-56FC-DE69-C458-F1EDE436BFCC}"/>
              </a:ext>
            </a:extLst>
          </p:cNvPr>
          <p:cNvSpPr>
            <a:spLocks noGrp="1"/>
          </p:cNvSpPr>
          <p:nvPr/>
        </p:nvSpPr>
        <p:spPr>
          <a:xfrm>
            <a:off x="234004" y="28499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number of in and out edges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for the calling processes in a distributed graph topology and a flag indicating whether the distributed graph is weighted.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F2AFD-0888-00C9-9120-21BA17F7E868}"/>
              </a:ext>
            </a:extLst>
          </p:cNvPr>
          <p:cNvSpPr txBox="1"/>
          <p:nvPr/>
        </p:nvSpPr>
        <p:spPr>
          <a:xfrm>
            <a:off x="788991" y="4067898"/>
            <a:ext cx="10614019" cy="58477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MPI_Dist_graph_neighbors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(MPI_Comm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maxindegree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  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maxoutdegree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destweights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EAAFA3-C731-6A00-566D-D2FB42728E72}"/>
              </a:ext>
            </a:extLst>
          </p:cNvPr>
          <p:cNvSpPr>
            <a:spLocks noGrp="1"/>
          </p:cNvSpPr>
          <p:nvPr/>
        </p:nvSpPr>
        <p:spPr>
          <a:xfrm>
            <a:off x="234004" y="463769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Returns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neighbors of the calling 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in a distributed graph topology.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41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#3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802352"/>
            <a:ext cx="3430126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MPI_Dist_graph_create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E7233-BADD-07E2-2FF6-02EFCC6F86F5}"/>
              </a:ext>
            </a:extLst>
          </p:cNvPr>
          <p:cNvGrpSpPr/>
          <p:nvPr/>
        </p:nvGrpSpPr>
        <p:grpSpPr>
          <a:xfrm>
            <a:off x="6505203" y="2383145"/>
            <a:ext cx="3897101" cy="2091710"/>
            <a:chOff x="754200" y="1819232"/>
            <a:chExt cx="3897101" cy="2091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9AC9AE-C9DC-2289-1358-C35FC43F0C6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10EB37-0346-BFE9-E4C9-F9E99EF0184D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AD3735-93B1-4756-0774-FA2730D6F6C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581FF-2DDA-F087-5BC4-620FEC6C861F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3B19AD-EDD1-782E-E52C-6547172414DE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686F9C-BBD5-4449-9A9A-031FC42B3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7663C3-1574-7C0E-46F4-4EC63FA5A63F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5BD6E0-A8A5-6466-DC3A-6BE485FC5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43AA4F-DE26-C8CC-AB27-446C468EC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BD3614B-D2B3-CFD3-BF86-AE8C7AAD43DD}"/>
                </a:ext>
              </a:extLst>
            </p:cNvPr>
            <p:cNvCxnSpPr>
              <a:cxnSpLocks/>
              <a:stCxn id="12" idx="4"/>
              <a:endCxn id="1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F961EF-2DFF-C2DB-3EB2-D1B378213A67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D60F40-7F24-B828-E88B-0953DCA4A9C8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74B260-6D44-C1D4-EB95-93C689B2B81B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107F31-4E0B-502E-4FB7-FB421324C26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055552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Neighborhood Collectives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80928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Virtual Topologies implement no communication!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They are just helper functions.</a:t>
            </a:r>
          </a:p>
          <a:p>
            <a:pPr lvl="1"/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 Communications only cover some patterns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E.g., no stencil patterns.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Neighborhood collectives add communication functions to process topologies.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Neighbor_allgather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MPI_Neighbor_allgather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Gathers and distributes data from and to all neighbors.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C1C0BA-59C2-036F-8869-2973138840B9}"/>
              </a:ext>
            </a:extLst>
          </p:cNvPr>
          <p:cNvCxnSpPr>
            <a:cxnSpLocks/>
          </p:cNvCxnSpPr>
          <p:nvPr/>
        </p:nvCxnSpPr>
        <p:spPr>
          <a:xfrm flipH="1">
            <a:off x="1374505" y="5802203"/>
            <a:ext cx="1283312" cy="57694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4862D0-2E99-58DF-D31A-04A88A75BD29}"/>
              </a:ext>
            </a:extLst>
          </p:cNvPr>
          <p:cNvGrpSpPr/>
          <p:nvPr/>
        </p:nvGrpSpPr>
        <p:grpSpPr>
          <a:xfrm>
            <a:off x="1055251" y="6438639"/>
            <a:ext cx="624346" cy="183217"/>
            <a:chOff x="10729347" y="703248"/>
            <a:chExt cx="924659" cy="27432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0F29F9-EFA3-05CD-F4DA-6C28866A747E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09BE62D-47F6-5CAB-5F13-B756498C4793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953642-3430-D9FA-08A4-AFB214319C17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B3C37A00-64BE-0C55-394A-85884E66C0A4}"/>
              </a:ext>
            </a:extLst>
          </p:cNvPr>
          <p:cNvSpPr/>
          <p:nvPr/>
        </p:nvSpPr>
        <p:spPr>
          <a:xfrm>
            <a:off x="1055251" y="5556705"/>
            <a:ext cx="185225" cy="183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A3E7AF-195C-3EF0-3D47-57CCF6D0AE3D}"/>
              </a:ext>
            </a:extLst>
          </p:cNvPr>
          <p:cNvSpPr/>
          <p:nvPr/>
        </p:nvSpPr>
        <p:spPr>
          <a:xfrm>
            <a:off x="2554442" y="5556644"/>
            <a:ext cx="185225" cy="1832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45F804-9A27-55B8-7EDD-37E5DA316DEA}"/>
              </a:ext>
            </a:extLst>
          </p:cNvPr>
          <p:cNvSpPr/>
          <p:nvPr/>
        </p:nvSpPr>
        <p:spPr>
          <a:xfrm>
            <a:off x="4081004" y="5556644"/>
            <a:ext cx="185225" cy="18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EE779C-7CED-6534-3192-8185BCF4A71F}"/>
              </a:ext>
            </a:extLst>
          </p:cNvPr>
          <p:cNvCxnSpPr>
            <a:cxnSpLocks/>
          </p:cNvCxnSpPr>
          <p:nvPr/>
        </p:nvCxnSpPr>
        <p:spPr>
          <a:xfrm>
            <a:off x="2683263" y="5802203"/>
            <a:ext cx="205135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127D6A-B9DF-42A4-7CA5-44D2AC0FB63C}"/>
              </a:ext>
            </a:extLst>
          </p:cNvPr>
          <p:cNvCxnSpPr>
            <a:cxnSpLocks/>
          </p:cNvCxnSpPr>
          <p:nvPr/>
        </p:nvCxnSpPr>
        <p:spPr>
          <a:xfrm>
            <a:off x="2663235" y="5802203"/>
            <a:ext cx="1680712" cy="571036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2B0034-011A-2C03-636D-12E2CE252A81}"/>
              </a:ext>
            </a:extLst>
          </p:cNvPr>
          <p:cNvCxnSpPr>
            <a:cxnSpLocks/>
          </p:cNvCxnSpPr>
          <p:nvPr/>
        </p:nvCxnSpPr>
        <p:spPr>
          <a:xfrm>
            <a:off x="1135312" y="5790396"/>
            <a:ext cx="0" cy="62132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C885F-E073-CB97-0536-DA1FD40609F0}"/>
              </a:ext>
            </a:extLst>
          </p:cNvPr>
          <p:cNvCxnSpPr>
            <a:cxnSpLocks/>
          </p:cNvCxnSpPr>
          <p:nvPr/>
        </p:nvCxnSpPr>
        <p:spPr>
          <a:xfrm>
            <a:off x="1135312" y="5802203"/>
            <a:ext cx="1534506" cy="577514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382D5E3-B934-636B-00C8-19D287DC48B6}"/>
              </a:ext>
            </a:extLst>
          </p:cNvPr>
          <p:cNvCxnSpPr>
            <a:cxnSpLocks/>
          </p:cNvCxnSpPr>
          <p:nvPr/>
        </p:nvCxnSpPr>
        <p:spPr>
          <a:xfrm>
            <a:off x="1135312" y="5789797"/>
            <a:ext cx="3024514" cy="58087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15DDB0-E825-7DBA-7473-34EEA5B25428}"/>
              </a:ext>
            </a:extLst>
          </p:cNvPr>
          <p:cNvCxnSpPr>
            <a:cxnSpLocks/>
          </p:cNvCxnSpPr>
          <p:nvPr/>
        </p:nvCxnSpPr>
        <p:spPr>
          <a:xfrm>
            <a:off x="4175490" y="5789797"/>
            <a:ext cx="461557" cy="58991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EE316E-2001-8300-D42E-EB1935EA2E51}"/>
              </a:ext>
            </a:extLst>
          </p:cNvPr>
          <p:cNvCxnSpPr>
            <a:cxnSpLocks/>
          </p:cNvCxnSpPr>
          <p:nvPr/>
        </p:nvCxnSpPr>
        <p:spPr>
          <a:xfrm flipH="1">
            <a:off x="3118051" y="5789797"/>
            <a:ext cx="1057438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56028F-8056-AE30-66CC-B0B15D01A746}"/>
              </a:ext>
            </a:extLst>
          </p:cNvPr>
          <p:cNvCxnSpPr>
            <a:cxnSpLocks/>
          </p:cNvCxnSpPr>
          <p:nvPr/>
        </p:nvCxnSpPr>
        <p:spPr>
          <a:xfrm flipH="1">
            <a:off x="1679598" y="5789797"/>
            <a:ext cx="2502562" cy="564559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F08E84-A7DB-9D8A-8B87-A4B4F1F78839}"/>
              </a:ext>
            </a:extLst>
          </p:cNvPr>
          <p:cNvGrpSpPr/>
          <p:nvPr/>
        </p:nvGrpSpPr>
        <p:grpSpPr>
          <a:xfrm>
            <a:off x="2554442" y="6438639"/>
            <a:ext cx="624346" cy="183217"/>
            <a:chOff x="10729347" y="703248"/>
            <a:chExt cx="924659" cy="27432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AE66A-763E-A261-54EF-925D719C4000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64D498F-B38B-BC71-9119-9BEAE89D3588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436EB8-9153-2D9A-D813-5B7CC8C8855C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7BEA8E-1F57-F5DD-8189-AE75114B2F74}"/>
              </a:ext>
            </a:extLst>
          </p:cNvPr>
          <p:cNvGrpSpPr/>
          <p:nvPr/>
        </p:nvGrpSpPr>
        <p:grpSpPr>
          <a:xfrm>
            <a:off x="4081004" y="6438639"/>
            <a:ext cx="624346" cy="183217"/>
            <a:chOff x="10729347" y="703248"/>
            <a:chExt cx="924659" cy="27432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93BC7-B5FD-F81B-4044-8E3C7FF29F25}"/>
                </a:ext>
              </a:extLst>
            </p:cNvPr>
            <p:cNvSpPr/>
            <p:nvPr/>
          </p:nvSpPr>
          <p:spPr>
            <a:xfrm>
              <a:off x="11054517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BD964B-3D0E-AD6D-3002-75965333347B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8AF8B2-8EDC-3937-C1CE-4392196BDCF1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Graphic 84" descr="Badge 1 outline">
            <a:extLst>
              <a:ext uri="{FF2B5EF4-FFF2-40B4-BE49-F238E27FC236}">
                <a16:creationId xmlns:a16="http://schemas.microsoft.com/office/drawing/2014/main" id="{619C6440-FC4F-A3E6-14A8-F7C83304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86" name="Graphic 85" descr="Badge outline">
            <a:extLst>
              <a:ext uri="{FF2B5EF4-FFF2-40B4-BE49-F238E27FC236}">
                <a16:creationId xmlns:a16="http://schemas.microsoft.com/office/drawing/2014/main" id="{C314E7C4-BA1C-36F8-0B35-CC3636010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87" name="Graphic 86" descr="Badge 1 with solid fill">
            <a:extLst>
              <a:ext uri="{FF2B5EF4-FFF2-40B4-BE49-F238E27FC236}">
                <a16:creationId xmlns:a16="http://schemas.microsoft.com/office/drawing/2014/main" id="{C5A06A29-DD0D-199C-7C0D-FF3C42B56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88" name="Graphic 87" descr="Badge with solid fill">
            <a:extLst>
              <a:ext uri="{FF2B5EF4-FFF2-40B4-BE49-F238E27FC236}">
                <a16:creationId xmlns:a16="http://schemas.microsoft.com/office/drawing/2014/main" id="{4B34CBBA-73FD-53CC-60BC-04B7DBFE0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90" name="Graphic 89" descr="Badge 3 outline">
            <a:extLst>
              <a:ext uri="{FF2B5EF4-FFF2-40B4-BE49-F238E27FC236}">
                <a16:creationId xmlns:a16="http://schemas.microsoft.com/office/drawing/2014/main" id="{BF73AFE3-5525-CC5E-0431-44AA53D43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91" name="Graphic 90" descr="Badge 3 with solid fill">
            <a:extLst>
              <a:ext uri="{FF2B5EF4-FFF2-40B4-BE49-F238E27FC236}">
                <a16:creationId xmlns:a16="http://schemas.microsoft.com/office/drawing/2014/main" id="{5A3D46A3-41D0-7501-55C8-0F2251CAF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MPI_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[I]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Neighbor_alltoall</a:t>
            </a:r>
            <a:r>
              <a:rPr lang="en-US" dirty="0">
                <a:solidFill>
                  <a:srgbClr val="FFC000"/>
                </a:solidFill>
                <a:latin typeface="Abadi Extra Light" panose="020B0204020104020204" pitchFamily="34" charset="0"/>
              </a:rPr>
              <a:t>[V/W]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163033" y="2288907"/>
            <a:ext cx="4912134" cy="304698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MPI_Neighbor_alltoall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sendtype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recvbuf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recvtype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9FA80"/>
                </a:solidFill>
              </a:rPr>
              <a:t>       sendbuf </a:t>
            </a:r>
            <a:r>
              <a:rPr lang="en-US" sz="2600" dirty="0">
                <a:solidFill>
                  <a:srgbClr val="09FA80"/>
                </a:solidFill>
              </a:rPr>
              <a:t>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send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sendcount </a:t>
            </a:r>
            <a:r>
              <a:rPr lang="en-US" sz="2600" dirty="0">
                <a:solidFill>
                  <a:srgbClr val="FFC000"/>
                </a:solidFill>
              </a:rPr>
              <a:t>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sendtype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r>
              <a:rPr lang="en-US" sz="2200" dirty="0">
                <a:solidFill>
                  <a:srgbClr val="09FA80"/>
                </a:solidFill>
              </a:rPr>
              <a:t>        recvbuf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Starting address of recv buffer.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   recvcount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elements in send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buffer (integer).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    recvtype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Datatype of send buffer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elements (handle).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All processes send data to neighboring processes in a virtual topology communicator.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8C45F1-E8CF-1810-4CFB-4D6E6E4CE934}"/>
              </a:ext>
            </a:extLst>
          </p:cNvPr>
          <p:cNvCxnSpPr>
            <a:cxnSpLocks/>
          </p:cNvCxnSpPr>
          <p:nvPr/>
        </p:nvCxnSpPr>
        <p:spPr>
          <a:xfrm flipH="1">
            <a:off x="1361611" y="5809741"/>
            <a:ext cx="1287971" cy="585387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29390D-C375-1060-C4DD-1C3F3ADFBD19}"/>
              </a:ext>
            </a:extLst>
          </p:cNvPr>
          <p:cNvGrpSpPr/>
          <p:nvPr/>
        </p:nvGrpSpPr>
        <p:grpSpPr>
          <a:xfrm>
            <a:off x="1027521" y="6479157"/>
            <a:ext cx="686312" cy="203609"/>
            <a:chOff x="10729347" y="703248"/>
            <a:chExt cx="924659" cy="2743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58C2A-5C30-60AC-98A3-A9E4E3D590A1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9D366-8BAA-9FC8-2848-ADC81071E3E1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4322F3-40B5-6A55-BA50-8FBCE4A7F080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18FC44-39B7-2E60-0E07-53E0775F08A9}"/>
              </a:ext>
            </a:extLst>
          </p:cNvPr>
          <p:cNvGrpSpPr/>
          <p:nvPr/>
        </p:nvGrpSpPr>
        <p:grpSpPr>
          <a:xfrm>
            <a:off x="2577824" y="6461448"/>
            <a:ext cx="746008" cy="221319"/>
            <a:chOff x="10729347" y="703248"/>
            <a:chExt cx="924659" cy="274320"/>
          </a:xfrm>
          <a:noFill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BDF077-7CB8-10CB-6966-C7F2470A07CF}"/>
                </a:ext>
              </a:extLst>
            </p:cNvPr>
            <p:cNvSpPr/>
            <p:nvPr/>
          </p:nvSpPr>
          <p:spPr>
            <a:xfrm>
              <a:off x="11054516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511243-9D48-D4A0-F39E-B8AF2C12137D}"/>
                </a:ext>
              </a:extLst>
            </p:cNvPr>
            <p:cNvSpPr/>
            <p:nvPr/>
          </p:nvSpPr>
          <p:spPr>
            <a:xfrm>
              <a:off x="10729347" y="703248"/>
              <a:ext cx="274320" cy="274320"/>
            </a:xfrm>
            <a:prstGeom prst="rect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184578-5949-BACC-EEC4-1376C8DFCF44}"/>
                </a:ext>
              </a:extLst>
            </p:cNvPr>
            <p:cNvSpPr/>
            <p:nvPr/>
          </p:nvSpPr>
          <p:spPr>
            <a:xfrm>
              <a:off x="11379686" y="703248"/>
              <a:ext cx="274320" cy="274320"/>
            </a:xfrm>
            <a:prstGeom prst="rect">
              <a:avLst/>
            </a:prstGeom>
            <a:grp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6D6736-A20C-AE58-BDD5-D8CD6EB116FA}"/>
              </a:ext>
            </a:extLst>
          </p:cNvPr>
          <p:cNvCxnSpPr>
            <a:cxnSpLocks/>
          </p:cNvCxnSpPr>
          <p:nvPr/>
        </p:nvCxnSpPr>
        <p:spPr>
          <a:xfrm>
            <a:off x="2900151" y="5835650"/>
            <a:ext cx="50676" cy="550298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1AD472-21C3-BC7D-AAB4-C7018FF7A0C3}"/>
              </a:ext>
            </a:extLst>
          </p:cNvPr>
          <p:cNvCxnSpPr>
            <a:cxnSpLocks/>
          </p:cNvCxnSpPr>
          <p:nvPr/>
        </p:nvCxnSpPr>
        <p:spPr>
          <a:xfrm>
            <a:off x="3175000" y="5815736"/>
            <a:ext cx="1214686" cy="572821"/>
          </a:xfrm>
          <a:prstGeom prst="straightConnector1">
            <a:avLst/>
          </a:prstGeom>
          <a:ln w="25400">
            <a:solidFill>
              <a:srgbClr val="04C866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A5F4B8-47EA-2B60-4847-B8E585AF366D}"/>
              </a:ext>
            </a:extLst>
          </p:cNvPr>
          <p:cNvCxnSpPr>
            <a:cxnSpLocks/>
          </p:cNvCxnSpPr>
          <p:nvPr/>
        </p:nvCxnSpPr>
        <p:spPr>
          <a:xfrm>
            <a:off x="1114598" y="5797184"/>
            <a:ext cx="0" cy="630418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1D71B-3D69-D87F-FDBF-98B9974F33BE}"/>
              </a:ext>
            </a:extLst>
          </p:cNvPr>
          <p:cNvCxnSpPr>
            <a:cxnSpLocks/>
          </p:cNvCxnSpPr>
          <p:nvPr/>
        </p:nvCxnSpPr>
        <p:spPr>
          <a:xfrm>
            <a:off x="1361611" y="5815736"/>
            <a:ext cx="1309162" cy="57939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561958D-A243-F18D-2E06-2A91F066AD7F}"/>
              </a:ext>
            </a:extLst>
          </p:cNvPr>
          <p:cNvCxnSpPr>
            <a:cxnSpLocks/>
          </p:cNvCxnSpPr>
          <p:nvPr/>
        </p:nvCxnSpPr>
        <p:spPr>
          <a:xfrm>
            <a:off x="1610366" y="5815736"/>
            <a:ext cx="2534633" cy="570212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4C679F-22E4-C2F6-6D39-A3AA6F61FA75}"/>
              </a:ext>
            </a:extLst>
          </p:cNvPr>
          <p:cNvCxnSpPr>
            <a:cxnSpLocks/>
          </p:cNvCxnSpPr>
          <p:nvPr/>
        </p:nvCxnSpPr>
        <p:spPr>
          <a:xfrm>
            <a:off x="4649226" y="5815736"/>
            <a:ext cx="65204" cy="614131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E26A5-B121-4F0C-EFC4-6DB044F9F14C}"/>
              </a:ext>
            </a:extLst>
          </p:cNvPr>
          <p:cNvCxnSpPr>
            <a:cxnSpLocks/>
          </p:cNvCxnSpPr>
          <p:nvPr/>
        </p:nvCxnSpPr>
        <p:spPr>
          <a:xfrm flipH="1">
            <a:off x="3221132" y="5850824"/>
            <a:ext cx="1148040" cy="550298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D2910E2-4AE8-4B09-B722-B33858B43339}"/>
              </a:ext>
            </a:extLst>
          </p:cNvPr>
          <p:cNvCxnSpPr>
            <a:cxnSpLocks/>
          </p:cNvCxnSpPr>
          <p:nvPr/>
        </p:nvCxnSpPr>
        <p:spPr>
          <a:xfrm flipH="1">
            <a:off x="1610366" y="5807401"/>
            <a:ext cx="2569093" cy="587726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847F48-D11B-657B-1859-35A558677C10}"/>
              </a:ext>
            </a:extLst>
          </p:cNvPr>
          <p:cNvGrpSpPr/>
          <p:nvPr/>
        </p:nvGrpSpPr>
        <p:grpSpPr>
          <a:xfrm>
            <a:off x="1027521" y="5545574"/>
            <a:ext cx="646574" cy="182880"/>
            <a:chOff x="1027521" y="5545574"/>
            <a:chExt cx="64657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4EC28-035D-9D05-8DC3-E66F9FFBF005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217449-F063-0342-7052-D3C5D3084EC4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D8A0071-C440-D63E-133F-D435705538E5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DDE1A0-E387-2066-8B26-85E9B26599E9}"/>
              </a:ext>
            </a:extLst>
          </p:cNvPr>
          <p:cNvGrpSpPr/>
          <p:nvPr/>
        </p:nvGrpSpPr>
        <p:grpSpPr>
          <a:xfrm>
            <a:off x="2578903" y="5545574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6A1AFC-8F64-40FC-507F-1C819D72934A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grp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546A14-7EC1-0473-0E62-CEF61E74AF79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5D59B6D-0C69-142A-16EA-FD55648C53B9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020EB7-DDD6-CCC9-7AE5-2D5AC81AB314}"/>
              </a:ext>
            </a:extLst>
          </p:cNvPr>
          <p:cNvGrpSpPr/>
          <p:nvPr/>
        </p:nvGrpSpPr>
        <p:grpSpPr>
          <a:xfrm>
            <a:off x="4103575" y="5540107"/>
            <a:ext cx="646574" cy="182880"/>
            <a:chOff x="1027521" y="5545574"/>
            <a:chExt cx="646574" cy="182880"/>
          </a:xfrm>
          <a:solidFill>
            <a:srgbClr val="0076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5C461-3F11-D959-7183-29CAE8C02171}"/>
                </a:ext>
              </a:extLst>
            </p:cNvPr>
            <p:cNvSpPr/>
            <p:nvPr/>
          </p:nvSpPr>
          <p:spPr>
            <a:xfrm>
              <a:off x="1027521" y="5545574"/>
              <a:ext cx="182880" cy="1828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D9E14-FAF3-64B5-44C2-A1172EABB62D}"/>
                </a:ext>
              </a:extLst>
            </p:cNvPr>
            <p:cNvSpPr/>
            <p:nvPr/>
          </p:nvSpPr>
          <p:spPr>
            <a:xfrm>
              <a:off x="1259368" y="5545574"/>
              <a:ext cx="182880" cy="18288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600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3A76D5F-10DC-594D-1F20-E2A8C72B4CFA}"/>
                </a:ext>
              </a:extLst>
            </p:cNvPr>
            <p:cNvSpPr/>
            <p:nvPr/>
          </p:nvSpPr>
          <p:spPr>
            <a:xfrm>
              <a:off x="1491215" y="5545574"/>
              <a:ext cx="182880" cy="182880"/>
            </a:xfrm>
            <a:prstGeom prst="triangl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0076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23D28E-0BBB-ED19-04F7-BAB76F44A715}"/>
              </a:ext>
            </a:extLst>
          </p:cNvPr>
          <p:cNvGrpSpPr/>
          <p:nvPr/>
        </p:nvGrpSpPr>
        <p:grpSpPr>
          <a:xfrm>
            <a:off x="4135506" y="6480667"/>
            <a:ext cx="670364" cy="182880"/>
            <a:chOff x="4135506" y="6499887"/>
            <a:chExt cx="670364" cy="1828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0F57425B-9E14-F709-6329-21D85828FC46}"/>
                </a:ext>
              </a:extLst>
            </p:cNvPr>
            <p:cNvSpPr/>
            <p:nvPr/>
          </p:nvSpPr>
          <p:spPr>
            <a:xfrm>
              <a:off x="4135506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76BC78-34F8-B783-817C-DA9C9A063136}"/>
                </a:ext>
              </a:extLst>
            </p:cNvPr>
            <p:cNvSpPr/>
            <p:nvPr/>
          </p:nvSpPr>
          <p:spPr>
            <a:xfrm>
              <a:off x="4622990" y="6499887"/>
              <a:ext cx="182880" cy="182880"/>
            </a:xfrm>
            <a:prstGeom prst="triangle">
              <a:avLst/>
            </a:prstGeom>
            <a:noFill/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C4E8EF7-9566-EAFD-440C-8EAB3089136D}"/>
                </a:ext>
              </a:extLst>
            </p:cNvPr>
            <p:cNvSpPr/>
            <p:nvPr/>
          </p:nvSpPr>
          <p:spPr>
            <a:xfrm>
              <a:off x="4379248" y="6499887"/>
              <a:ext cx="182880" cy="182880"/>
            </a:xfrm>
            <a:prstGeom prst="triangle">
              <a:avLst/>
            </a:prstGeom>
            <a:noFill/>
            <a:ln w="2222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pic>
        <p:nvPicPr>
          <p:cNvPr id="96" name="Graphic 95" descr="Badge 1 outline">
            <a:extLst>
              <a:ext uri="{FF2B5EF4-FFF2-40B4-BE49-F238E27FC236}">
                <a16:creationId xmlns:a16="http://schemas.microsoft.com/office/drawing/2014/main" id="{AAED1C1F-2526-5C24-7D11-05F7AD67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24" y="5326426"/>
            <a:ext cx="663885" cy="656687"/>
          </a:xfrm>
          <a:prstGeom prst="rect">
            <a:avLst/>
          </a:prstGeom>
        </p:spPr>
      </p:pic>
      <p:pic>
        <p:nvPicPr>
          <p:cNvPr id="97" name="Graphic 96" descr="Badge outline">
            <a:extLst>
              <a:ext uri="{FF2B5EF4-FFF2-40B4-BE49-F238E27FC236}">
                <a16:creationId xmlns:a16="http://schemas.microsoft.com/office/drawing/2014/main" id="{E3CDF7E0-A60B-1214-C05B-2D8E8A25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33" y="5326426"/>
            <a:ext cx="663885" cy="656687"/>
          </a:xfrm>
          <a:prstGeom prst="rect">
            <a:avLst/>
          </a:prstGeom>
        </p:spPr>
      </p:pic>
      <p:pic>
        <p:nvPicPr>
          <p:cNvPr id="98" name="Graphic 97" descr="Badge 1 with solid fill">
            <a:extLst>
              <a:ext uri="{FF2B5EF4-FFF2-40B4-BE49-F238E27FC236}">
                <a16:creationId xmlns:a16="http://schemas.microsoft.com/office/drawing/2014/main" id="{E7B17D67-1565-E436-1D0F-18F6EFE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624" y="6201904"/>
            <a:ext cx="663885" cy="656687"/>
          </a:xfrm>
          <a:prstGeom prst="rect">
            <a:avLst/>
          </a:prstGeom>
        </p:spPr>
      </p:pic>
      <p:pic>
        <p:nvPicPr>
          <p:cNvPr id="99" name="Graphic 98" descr="Badge with solid fill">
            <a:extLst>
              <a:ext uri="{FF2B5EF4-FFF2-40B4-BE49-F238E27FC236}">
                <a16:creationId xmlns:a16="http://schemas.microsoft.com/office/drawing/2014/main" id="{F452068B-8BB8-435C-8AF7-7D21AC2E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22435" y="6201904"/>
            <a:ext cx="663885" cy="656687"/>
          </a:xfrm>
          <a:prstGeom prst="rect">
            <a:avLst/>
          </a:prstGeom>
        </p:spPr>
      </p:pic>
      <p:pic>
        <p:nvPicPr>
          <p:cNvPr id="100" name="Graphic 99" descr="Badge 3 outline">
            <a:extLst>
              <a:ext uri="{FF2B5EF4-FFF2-40B4-BE49-F238E27FC236}">
                <a16:creationId xmlns:a16="http://schemas.microsoft.com/office/drawing/2014/main" id="{30AF492C-D82A-96F0-2B8C-6CF04BE7A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1244" y="5326426"/>
            <a:ext cx="663885" cy="656687"/>
          </a:xfrm>
          <a:prstGeom prst="rect">
            <a:avLst/>
          </a:prstGeom>
        </p:spPr>
      </p:pic>
      <p:pic>
        <p:nvPicPr>
          <p:cNvPr id="101" name="Graphic 100" descr="Badge 3 with solid fill">
            <a:extLst>
              <a:ext uri="{FF2B5EF4-FFF2-40B4-BE49-F238E27FC236}">
                <a16:creationId xmlns:a16="http://schemas.microsoft.com/office/drawing/2014/main" id="{443315C1-9330-382C-CB75-5FB14815B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41244" y="6201904"/>
            <a:ext cx="663885" cy="6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Corresponds to cart_shift with disp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Collective: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all processes in comm must call it, including processes without neighbors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Buffers are laid out as neighbor sequence: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Defined by order of dimensions, first negative, then positive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2*ndims sources and destinations </a:t>
            </a:r>
          </a:p>
          <a:p>
            <a:pPr lvl="1"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latin typeface="+mj-lt"/>
              </a:rPr>
              <a:t>Processes at borders (MPI_PROC_NULL) leave holes in buffers (will not be updated or communicated)!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0A52A5-10CF-8029-9153-048638AE84A9}"/>
              </a:ext>
            </a:extLst>
          </p:cNvPr>
          <p:cNvSpPr/>
          <p:nvPr/>
        </p:nvSpPr>
        <p:spPr>
          <a:xfrm>
            <a:off x="7479492" y="3204689"/>
            <a:ext cx="2466271" cy="2406017"/>
          </a:xfrm>
          <a:prstGeom prst="roundRect">
            <a:avLst/>
          </a:prstGeom>
          <a:solidFill>
            <a:schemeClr val="bg2">
              <a:lumMod val="50000"/>
              <a:alpha val="47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D9FD763-9510-2998-9BA0-BBACBBAB2D68}"/>
              </a:ext>
            </a:extLst>
          </p:cNvPr>
          <p:cNvSpPr/>
          <p:nvPr/>
        </p:nvSpPr>
        <p:spPr>
          <a:xfrm>
            <a:off x="1949501" y="2610429"/>
            <a:ext cx="1406115" cy="1494716"/>
          </a:xfrm>
          <a:prstGeom prst="roundRect">
            <a:avLst/>
          </a:prstGeom>
          <a:solidFill>
            <a:schemeClr val="bg1">
              <a:lumMod val="50000"/>
              <a:alpha val="44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Connector: Curved 292">
            <a:extLst>
              <a:ext uri="{FF2B5EF4-FFF2-40B4-BE49-F238E27FC236}">
                <a16:creationId xmlns:a16="http://schemas.microsoft.com/office/drawing/2014/main" id="{54BAAB37-42C1-4DF3-2CE6-3E7FC0A8F7A6}"/>
              </a:ext>
            </a:extLst>
          </p:cNvPr>
          <p:cNvCxnSpPr>
            <a:cxnSpLocks/>
          </p:cNvCxnSpPr>
          <p:nvPr/>
        </p:nvCxnSpPr>
        <p:spPr>
          <a:xfrm flipV="1">
            <a:off x="8964099" y="2491384"/>
            <a:ext cx="12700" cy="1475299"/>
          </a:xfrm>
          <a:prstGeom prst="curvedConnector3">
            <a:avLst>
              <a:gd name="adj1" fmla="val 4700000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Curved 280">
            <a:extLst>
              <a:ext uri="{FF2B5EF4-FFF2-40B4-BE49-F238E27FC236}">
                <a16:creationId xmlns:a16="http://schemas.microsoft.com/office/drawing/2014/main" id="{8AD1CB90-7DD3-BE4E-97ED-C18E336A47F1}"/>
              </a:ext>
            </a:extLst>
          </p:cNvPr>
          <p:cNvCxnSpPr>
            <a:cxnSpLocks/>
            <a:stCxn id="110" idx="2"/>
            <a:endCxn id="128" idx="0"/>
          </p:cNvCxnSpPr>
          <p:nvPr/>
        </p:nvCxnSpPr>
        <p:spPr>
          <a:xfrm rot="10800000" flipH="1" flipV="1">
            <a:off x="8484018" y="2477797"/>
            <a:ext cx="467642" cy="2275192"/>
          </a:xfrm>
          <a:prstGeom prst="curvedConnector4">
            <a:avLst>
              <a:gd name="adj1" fmla="val -48884"/>
              <a:gd name="adj2" fmla="val 54829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Curved 231">
            <a:extLst>
              <a:ext uri="{FF2B5EF4-FFF2-40B4-BE49-F238E27FC236}">
                <a16:creationId xmlns:a16="http://schemas.microsoft.com/office/drawing/2014/main" id="{3C200C78-85B5-3DDD-E49F-22FA0EAE2AB0}"/>
              </a:ext>
            </a:extLst>
          </p:cNvPr>
          <p:cNvCxnSpPr>
            <a:cxnSpLocks/>
          </p:cNvCxnSpPr>
          <p:nvPr/>
        </p:nvCxnSpPr>
        <p:spPr>
          <a:xfrm rot="5400000">
            <a:off x="7577078" y="5010119"/>
            <a:ext cx="2023693" cy="181904"/>
          </a:xfrm>
          <a:prstGeom prst="curvedConnector4">
            <a:avLst>
              <a:gd name="adj1" fmla="val 29195"/>
              <a:gd name="adj2" fmla="val 302467"/>
            </a:avLst>
          </a:prstGeom>
          <a:ln w="31750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C9E02D53-9B6C-547E-B9A8-99D262059319}"/>
              </a:ext>
            </a:extLst>
          </p:cNvPr>
          <p:cNvCxnSpPr>
            <a:cxnSpLocks/>
            <a:stCxn id="106" idx="4"/>
            <a:endCxn id="126" idx="2"/>
          </p:cNvCxnSpPr>
          <p:nvPr/>
        </p:nvCxnSpPr>
        <p:spPr>
          <a:xfrm rot="16200000" flipH="1">
            <a:off x="7154070" y="4105012"/>
            <a:ext cx="373303" cy="1418150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8935F3-424D-719C-64F5-637E8F4E0A56}"/>
              </a:ext>
            </a:extLst>
          </p:cNvPr>
          <p:cNvGrpSpPr/>
          <p:nvPr/>
        </p:nvGrpSpPr>
        <p:grpSpPr>
          <a:xfrm rot="16200000">
            <a:off x="1194357" y="4238096"/>
            <a:ext cx="3549650" cy="576743"/>
            <a:chOff x="2025650" y="3223739"/>
            <a:chExt cx="3549650" cy="52558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EEA04-C6F3-BB49-9C4A-463348C5D2E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8CAFA7-C383-6FED-413C-E0B5F552EDD9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321F01-672F-FEC4-6234-38C9B34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5982E-6D29-A8F3-A917-68911438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5AC285E-F69D-B59A-A435-3BB2452F3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219681-6607-FA94-03EF-1CC2C49EB21D}"/>
              </a:ext>
            </a:extLst>
          </p:cNvPr>
          <p:cNvGrpSpPr/>
          <p:nvPr/>
        </p:nvGrpSpPr>
        <p:grpSpPr>
          <a:xfrm rot="16200000">
            <a:off x="2323370" y="4238096"/>
            <a:ext cx="3549650" cy="576743"/>
            <a:chOff x="2025650" y="3223739"/>
            <a:chExt cx="3549650" cy="52558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384895-E93E-27BB-150B-DC7AD1A800D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F6E9C-68EA-8052-54E1-833F7160F9ED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7F320DC-98A9-E59C-5B05-C1013FC5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C1F33B-3BA0-6460-3B1C-2CCF9AAC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523F0B8-EA43-34FF-16B6-E752FCB12A3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720D83-62E6-655E-25B3-43A774C710BA}"/>
              </a:ext>
            </a:extLst>
          </p:cNvPr>
          <p:cNvGrpSpPr/>
          <p:nvPr/>
        </p:nvGrpSpPr>
        <p:grpSpPr>
          <a:xfrm rot="16200000">
            <a:off x="3529229" y="4140918"/>
            <a:ext cx="3549650" cy="771099"/>
            <a:chOff x="2025650" y="3223739"/>
            <a:chExt cx="3549650" cy="52558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CF60A16-6CD5-15D2-8A0F-0D7BD2205D31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4DC51D-CB95-2A10-B820-A15AF1EF1C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2570890-F9B2-AE70-B2D2-BEEF3CB0977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868D5C3-994B-F6C1-3FFF-349062B7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B5B8C20-52F7-96C2-FA1F-09B7E3E71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chemeClr val="bg1">
                  <a:lumMod val="65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Cartesian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678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Communicate with direct	neighbors	in Cartesian topology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Buffer order example: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109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17942-4E33-FD1D-FFCD-83908F7B297B}"/>
              </a:ext>
            </a:extLst>
          </p:cNvPr>
          <p:cNvGrpSpPr/>
          <p:nvPr/>
        </p:nvGrpSpPr>
        <p:grpSpPr>
          <a:xfrm>
            <a:off x="2025650" y="3138750"/>
            <a:ext cx="3549650" cy="788370"/>
            <a:chOff x="2025650" y="2960950"/>
            <a:chExt cx="3549650" cy="78837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E7BBD11-1DF2-F333-0A8F-E515EEF756A7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316C4D8-C2E0-77A0-AA85-08BA42796351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301350-9213-2232-E2F0-CDB6304CAF1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8C2525-8B9D-46E1-7F78-8D6D943276BE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850C15-5546-9605-72AF-3549BDEED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B2CFD-4CBA-73B5-047D-091A5900548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B9CF50-9AAE-12C1-1954-9D6FC9FD14D0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142475-548A-B73E-22EF-88570087E8F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16EB7D-48FD-D06E-9F41-766914605141}"/>
              </a:ext>
            </a:extLst>
          </p:cNvPr>
          <p:cNvGrpSpPr/>
          <p:nvPr/>
        </p:nvGrpSpPr>
        <p:grpSpPr>
          <a:xfrm>
            <a:off x="2025165" y="4257328"/>
            <a:ext cx="3549650" cy="788370"/>
            <a:chOff x="2025650" y="2960950"/>
            <a:chExt cx="3549650" cy="78837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E53E622-F1BB-6068-5AAF-042D6FA6B5D4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4986B-8C0E-02AB-420B-E175A861B42C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74BAFD5-C7F2-14F3-EA65-DCC46BB6B472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DD831-FCA0-997B-0CEF-5A9C06AE15C7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28B369-C230-3A37-3E06-14E9662C1A22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00FAAC-DE1D-8D75-43FD-0D36CA16B339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2CC5CD-3454-3782-2C9E-BD13780AEC95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20C7B6-8756-6E17-A54D-C08ED48BA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3DB83-AB24-DAF9-A216-F869A7890CB9}"/>
              </a:ext>
            </a:extLst>
          </p:cNvPr>
          <p:cNvGrpSpPr/>
          <p:nvPr/>
        </p:nvGrpSpPr>
        <p:grpSpPr>
          <a:xfrm>
            <a:off x="2025650" y="5394956"/>
            <a:ext cx="3549650" cy="788370"/>
            <a:chOff x="2025650" y="2960950"/>
            <a:chExt cx="3549650" cy="78837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9A1AB12-01F2-E13B-808A-BF15272FEE9B}"/>
                </a:ext>
              </a:extLst>
            </p:cNvPr>
            <p:cNvSpPr/>
            <p:nvPr/>
          </p:nvSpPr>
          <p:spPr>
            <a:xfrm>
              <a:off x="2025650" y="3223739"/>
              <a:ext cx="3549650" cy="525581"/>
            </a:xfrm>
            <a:prstGeom prst="roundRect">
              <a:avLst>
                <a:gd name="adj" fmla="val 37206"/>
              </a:avLst>
            </a:prstGeom>
            <a:noFill/>
            <a:ln w="22225"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87CC46-8E5F-0B26-6C53-B8B6FA31DB8E}"/>
                </a:ext>
              </a:extLst>
            </p:cNvPr>
            <p:cNvSpPr/>
            <p:nvPr/>
          </p:nvSpPr>
          <p:spPr>
            <a:xfrm>
              <a:off x="241447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1AA495-F0BB-B8CD-609D-CA4BB73F9196}"/>
                </a:ext>
              </a:extLst>
            </p:cNvPr>
            <p:cNvSpPr/>
            <p:nvPr/>
          </p:nvSpPr>
          <p:spPr>
            <a:xfrm>
              <a:off x="3537200" y="2960951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ECFAF-A447-873D-6A70-52A26947761B}"/>
                </a:ext>
              </a:extLst>
            </p:cNvPr>
            <p:cNvSpPr/>
            <p:nvPr/>
          </p:nvSpPr>
          <p:spPr>
            <a:xfrm>
              <a:off x="4659930" y="2960950"/>
              <a:ext cx="525580" cy="52558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E11CF9D-A753-F26F-04E3-DD9A3423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94005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99FA43-6744-D15F-D76C-D2CD03C6F404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2235200" y="3223742"/>
              <a:ext cx="17927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F95C5F-5905-FE5C-46C5-BB9EB2BE2E28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5185510" y="3223739"/>
              <a:ext cx="174085" cy="2"/>
            </a:xfrm>
            <a:prstGeom prst="straightConnector1">
              <a:avLst/>
            </a:prstGeom>
            <a:ln w="31750">
              <a:solidFill>
                <a:srgbClr val="F2F2F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3ED6CA-0AA5-DE3C-8617-2F2FD956FE69}"/>
                </a:ext>
              </a:extLst>
            </p:cNvPr>
            <p:cNvCxnSpPr>
              <a:cxnSpLocks/>
            </p:cNvCxnSpPr>
            <p:nvPr/>
          </p:nvCxnSpPr>
          <p:spPr>
            <a:xfrm>
              <a:off x="4062780" y="3223739"/>
              <a:ext cx="597150" cy="0"/>
            </a:xfrm>
            <a:prstGeom prst="straightConnector1">
              <a:avLst/>
            </a:prstGeom>
            <a:ln w="31750">
              <a:solidFill>
                <a:srgbClr val="F2F2F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55495FB-B229-1514-E139-18FAB77D7291}"/>
              </a:ext>
            </a:extLst>
          </p:cNvPr>
          <p:cNvSpPr/>
          <p:nvPr/>
        </p:nvSpPr>
        <p:spPr>
          <a:xfrm>
            <a:off x="10573870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45D44-A9DC-70E5-8F17-E25B5AF0430A}"/>
              </a:ext>
            </a:extLst>
          </p:cNvPr>
          <p:cNvSpPr/>
          <p:nvPr/>
        </p:nvSpPr>
        <p:spPr>
          <a:xfrm>
            <a:off x="7571918" y="3313894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941051-E084-F0AD-ED82-689F3B932F42}"/>
              </a:ext>
            </a:extLst>
          </p:cNvPr>
          <p:cNvSpPr/>
          <p:nvPr/>
        </p:nvSpPr>
        <p:spPr>
          <a:xfrm>
            <a:off x="6411907" y="41879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1440CA2-3C71-90E8-CC3A-7D59F87EFDA2}"/>
              </a:ext>
            </a:extLst>
          </p:cNvPr>
          <p:cNvSpPr/>
          <p:nvPr/>
        </p:nvSpPr>
        <p:spPr>
          <a:xfrm>
            <a:off x="8484018" y="6134925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CF67194-DB80-C8BA-F1F3-753C0B8E068B}"/>
              </a:ext>
            </a:extLst>
          </p:cNvPr>
          <p:cNvSpPr/>
          <p:nvPr/>
        </p:nvSpPr>
        <p:spPr>
          <a:xfrm>
            <a:off x="8484018" y="2258058"/>
            <a:ext cx="439478" cy="439478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372F7257-6CB6-9EDB-969F-483792EB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22185"/>
              </p:ext>
            </p:extLst>
          </p:nvPr>
        </p:nvGraphicFramePr>
        <p:xfrm>
          <a:off x="8484018" y="3829221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6EBDDBB2-F4D7-4AAF-3A25-EBC0D662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84578"/>
              </p:ext>
            </p:extLst>
          </p:nvPr>
        </p:nvGraphicFramePr>
        <p:xfrm>
          <a:off x="7830057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B14ED76-2AE4-B5B8-EE40-2FAE06842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3680"/>
              </p:ext>
            </p:extLst>
          </p:nvPr>
        </p:nvGraphicFramePr>
        <p:xfrm>
          <a:off x="8280989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5075FC9D-C7E6-A6D6-CA07-D70D31B14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9336"/>
              </p:ext>
            </p:extLst>
          </p:nvPr>
        </p:nvGraphicFramePr>
        <p:xfrm>
          <a:off x="8731921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DE92C023-072E-51F3-4D3D-CC4FA72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17879"/>
              </p:ext>
            </p:extLst>
          </p:nvPr>
        </p:nvGraphicFramePr>
        <p:xfrm>
          <a:off x="9182852" y="4752989"/>
          <a:ext cx="439478" cy="247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739">
                  <a:extLst>
                    <a:ext uri="{9D8B030D-6E8A-4147-A177-3AD203B41FA5}">
                      <a16:colId xmlns:a16="http://schemas.microsoft.com/office/drawing/2014/main" val="2059264186"/>
                    </a:ext>
                  </a:extLst>
                </a:gridCol>
                <a:gridCol w="219739">
                  <a:extLst>
                    <a:ext uri="{9D8B030D-6E8A-4147-A177-3AD203B41FA5}">
                      <a16:colId xmlns:a16="http://schemas.microsoft.com/office/drawing/2014/main" val="3383696577"/>
                    </a:ext>
                  </a:extLst>
                </a:gridCol>
              </a:tblGrid>
              <a:tr h="24775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937" marR="61937" marT="30969" marB="3096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9078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6904118-99CC-52DC-4D18-187616918E4C}"/>
              </a:ext>
            </a:extLst>
          </p:cNvPr>
          <p:cNvCxnSpPr>
            <a:cxnSpLocks/>
          </p:cNvCxnSpPr>
          <p:nvPr/>
        </p:nvCxnSpPr>
        <p:spPr>
          <a:xfrm>
            <a:off x="8274639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8D0DF36-0272-AE57-22DE-80A302893312}"/>
              </a:ext>
            </a:extLst>
          </p:cNvPr>
          <p:cNvCxnSpPr>
            <a:cxnSpLocks/>
          </p:cNvCxnSpPr>
          <p:nvPr/>
        </p:nvCxnSpPr>
        <p:spPr>
          <a:xfrm>
            <a:off x="8726817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B41B866-A83B-4292-875F-30489378C85C}"/>
              </a:ext>
            </a:extLst>
          </p:cNvPr>
          <p:cNvCxnSpPr>
            <a:cxnSpLocks/>
          </p:cNvCxnSpPr>
          <p:nvPr/>
        </p:nvCxnSpPr>
        <p:spPr>
          <a:xfrm>
            <a:off x="9176502" y="4611180"/>
            <a:ext cx="0" cy="54864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D4AFE65-52CE-3EB3-2A29-922DCFA66699}"/>
              </a:ext>
            </a:extLst>
          </p:cNvPr>
          <p:cNvSpPr txBox="1"/>
          <p:nvPr/>
        </p:nvSpPr>
        <p:spPr>
          <a:xfrm>
            <a:off x="8138481" y="3314492"/>
            <a:ext cx="1148293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9FA80"/>
                </a:solidFill>
                <a:latin typeface="+mj-lt"/>
              </a:rPr>
              <a:t>sendbuf</a:t>
            </a:r>
            <a:endParaRPr lang="en-US" dirty="0">
              <a:latin typeface="+mj-lt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CFEBC-90C7-3A67-5BF3-EFECE0BE8F7D}"/>
              </a:ext>
            </a:extLst>
          </p:cNvPr>
          <p:cNvCxnSpPr>
            <a:cxnSpLocks/>
          </p:cNvCxnSpPr>
          <p:nvPr/>
        </p:nvCxnSpPr>
        <p:spPr>
          <a:xfrm flipV="1">
            <a:off x="7181850" y="3976730"/>
            <a:ext cx="1148294" cy="28235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F2DC5A4-7FFA-BB59-F964-447C80ECF0A4}"/>
              </a:ext>
            </a:extLst>
          </p:cNvPr>
          <p:cNvCxnSpPr>
            <a:cxnSpLocks/>
          </p:cNvCxnSpPr>
          <p:nvPr/>
        </p:nvCxnSpPr>
        <p:spPr>
          <a:xfrm flipH="1" flipV="1">
            <a:off x="9183931" y="4001213"/>
            <a:ext cx="1090253" cy="230544"/>
          </a:xfrm>
          <a:prstGeom prst="straightConnector1">
            <a:avLst/>
          </a:prstGeom>
          <a:ln w="31750">
            <a:solidFill>
              <a:srgbClr val="92D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D7275D09-FAFC-C408-7E28-2BB0ED33A28D}"/>
              </a:ext>
            </a:extLst>
          </p:cNvPr>
          <p:cNvCxnSpPr>
            <a:cxnSpLocks/>
            <a:stCxn id="107" idx="6"/>
            <a:endCxn id="129" idx="2"/>
          </p:cNvCxnSpPr>
          <p:nvPr/>
        </p:nvCxnSpPr>
        <p:spPr>
          <a:xfrm flipV="1">
            <a:off x="8923496" y="5000739"/>
            <a:ext cx="479095" cy="1353925"/>
          </a:xfrm>
          <a:prstGeom prst="curvedConnector2">
            <a:avLst/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Curved 199">
            <a:extLst>
              <a:ext uri="{FF2B5EF4-FFF2-40B4-BE49-F238E27FC236}">
                <a16:creationId xmlns:a16="http://schemas.microsoft.com/office/drawing/2014/main" id="{A141B607-C69F-6B45-112E-DA8E0D2C8637}"/>
              </a:ext>
            </a:extLst>
          </p:cNvPr>
          <p:cNvCxnSpPr>
            <a:cxnSpLocks/>
            <a:stCxn id="104" idx="4"/>
            <a:endCxn id="127" idx="2"/>
          </p:cNvCxnSpPr>
          <p:nvPr/>
        </p:nvCxnSpPr>
        <p:spPr>
          <a:xfrm rot="5400000">
            <a:off x="9460518" y="3667647"/>
            <a:ext cx="373303" cy="2292881"/>
          </a:xfrm>
          <a:prstGeom prst="curvedConnector3">
            <a:avLst>
              <a:gd name="adj1" fmla="val 161237"/>
            </a:avLst>
          </a:prstGeom>
          <a:ln w="31750">
            <a:solidFill>
              <a:srgbClr val="FFC000">
                <a:alpha val="76000"/>
              </a:srgb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4349678-8566-1FBB-98CB-74A7AEAAC4BF}"/>
              </a:ext>
            </a:extLst>
          </p:cNvPr>
          <p:cNvSpPr txBox="1"/>
          <p:nvPr/>
        </p:nvSpPr>
        <p:spPr>
          <a:xfrm>
            <a:off x="8170132" y="5204532"/>
            <a:ext cx="1084991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recv</a:t>
            </a:r>
            <a:r>
              <a:rPr lang="en-US" sz="1800" dirty="0">
                <a:solidFill>
                  <a:srgbClr val="FFC000"/>
                </a:solidFill>
                <a:latin typeface="+mj-lt"/>
              </a:rPr>
              <a:t>buf</a:t>
            </a:r>
            <a:endParaRPr lang="en-US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788298-7539-5C7B-E832-D75E3D6E09CA}"/>
              </a:ext>
            </a:extLst>
          </p:cNvPr>
          <p:cNvCxnSpPr>
            <a:cxnSpLocks/>
          </p:cNvCxnSpPr>
          <p:nvPr/>
        </p:nvCxnSpPr>
        <p:spPr>
          <a:xfrm>
            <a:off x="6901143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9E09DB0-38A0-7ABC-5082-3280D41C7852}"/>
              </a:ext>
            </a:extLst>
          </p:cNvPr>
          <p:cNvCxnSpPr>
            <a:cxnSpLocks/>
          </p:cNvCxnSpPr>
          <p:nvPr/>
        </p:nvCxnSpPr>
        <p:spPr>
          <a:xfrm>
            <a:off x="9995521" y="4407697"/>
            <a:ext cx="52859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BB0E7743-B98A-B991-030E-985B529D275C}"/>
              </a:ext>
            </a:extLst>
          </p:cNvPr>
          <p:cNvCxnSpPr>
            <a:cxnSpLocks/>
          </p:cNvCxnSpPr>
          <p:nvPr/>
        </p:nvCxnSpPr>
        <p:spPr>
          <a:xfrm>
            <a:off x="8703757" y="5636106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CCB4E99D-CB53-749C-FFC7-6F24D1741847}"/>
              </a:ext>
            </a:extLst>
          </p:cNvPr>
          <p:cNvCxnSpPr>
            <a:cxnSpLocks/>
          </p:cNvCxnSpPr>
          <p:nvPr/>
        </p:nvCxnSpPr>
        <p:spPr>
          <a:xfrm>
            <a:off x="8697407" y="2737229"/>
            <a:ext cx="0" cy="45720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10" grpId="0" animBg="1"/>
      <p:bldP spid="135" grpId="0" animBg="1"/>
      <p:bldP spid="1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670672" y="2470153"/>
            <a:ext cx="7420819" cy="3676649"/>
          </a:xfrm>
        </p:spPr>
        <p:txBody>
          <a:bodyPr/>
          <a:lstStyle/>
          <a:p>
            <a:r>
              <a:rPr lang="en-US" sz="2000" b="1" dirty="0"/>
              <a:t>Section I </a:t>
            </a:r>
            <a:r>
              <a:rPr lang="en-US" sz="2000" dirty="0"/>
              <a:t>– 	Derived Datatypes &amp; Ops</a:t>
            </a:r>
          </a:p>
          <a:p>
            <a:r>
              <a:rPr lang="en-US" sz="2000" b="1" dirty="0"/>
              <a:t>Section II</a:t>
            </a:r>
            <a:r>
              <a:rPr lang="en-US" sz="2000" dirty="0"/>
              <a:t> – 	Cartesian Virtual Topologies</a:t>
            </a:r>
          </a:p>
          <a:p>
            <a:r>
              <a:rPr lang="en-US" sz="2000" b="1" dirty="0"/>
              <a:t>Section III</a:t>
            </a:r>
            <a:r>
              <a:rPr lang="en-US" sz="2000" dirty="0"/>
              <a:t> – 	Graph Virtual Topologies </a:t>
            </a:r>
          </a:p>
          <a:p>
            <a:r>
              <a:rPr lang="en-US" sz="2000" b="1" dirty="0"/>
              <a:t>Section IV</a:t>
            </a:r>
            <a:r>
              <a:rPr lang="en-US" sz="2000" dirty="0"/>
              <a:t> – 	Neighborhood Collectives</a:t>
            </a:r>
          </a:p>
          <a:p>
            <a:r>
              <a:rPr lang="en-US" sz="2000" b="1" dirty="0"/>
              <a:t>Section V</a:t>
            </a:r>
            <a:r>
              <a:rPr lang="en-US" sz="2000" dirty="0"/>
              <a:t> – 	Graph Partitioning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756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Collectives: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10434865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Collective	Communication along arbitrary neighborhood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Order is determined by order of neighbors as returned by [dist_]graph_neighbors.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Distributed graph is directed, so may have different	number of send/recv neighbors.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Can express dense collective operations.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#4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835370" y="2790823"/>
            <a:ext cx="363439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MPI_Ineighbor_alltoallv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/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noFill/>
              <a:ln w="38100" cap="rnd">
                <a:noFill/>
              </a:ln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E9D92A-6861-55CB-067C-FA26AB4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35" y="2009990"/>
                <a:ext cx="36343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 cap="rnd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B06F164-2CED-3DD8-95CF-8A1ABDA47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9306" l="9743" r="97700">
                        <a14:foregroundMark x1="56834" y1="94444" x2="56834" y2="94444"/>
                        <a14:foregroundMark x1="93775" y1="81944" x2="93775" y2="81944"/>
                        <a14:foregroundMark x1="97700" y1="82639" x2="97700" y2="82639"/>
                        <a14:foregroundMark x1="53045" y1="99306" x2="53045" y2="99306"/>
                        <a14:backgroundMark x1="53180" y1="99479" x2="53180" y2="99479"/>
                        <a14:backgroundMark x1="52909" y1="99479" x2="52909" y2="99479"/>
                      </a14:backgroundRemoval>
                    </a14:imgEffect>
                  </a14:imgLayer>
                </a14:imgProps>
              </a:ext>
            </a:extLst>
          </a:blip>
          <a:srcRect l="15513" t="26056"/>
          <a:stretch/>
        </p:blipFill>
        <p:spPr>
          <a:xfrm>
            <a:off x="6301053" y="2854844"/>
            <a:ext cx="4037156" cy="2754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27AED-3AE9-E778-0A18-B42DB0AB23CA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3694453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Partitioning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(Using Metis)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76687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/ ParMETIS: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Partitioner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48EAC-C0FD-EA90-4B66-99CB1245183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1301750"/>
            <a:ext cx="6697749" cy="45910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Available from the Karypis Lab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University of Minnesota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http://glaros.dtc.umn.edu/gkhome/views/metis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27BDB-6735-CE14-4CD7-DB8E253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113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4B6D7-09F7-22CC-ADDC-7C7A5AD74E38}"/>
              </a:ext>
            </a:extLst>
          </p:cNvPr>
          <p:cNvGrpSpPr/>
          <p:nvPr/>
        </p:nvGrpSpPr>
        <p:grpSpPr>
          <a:xfrm>
            <a:off x="8042353" y="1387552"/>
            <a:ext cx="2824612" cy="5045404"/>
            <a:chOff x="8146298" y="1934054"/>
            <a:chExt cx="2371192" cy="42354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AA3BA8-142F-A267-61E1-56A5E70F7F54}"/>
                </a:ext>
              </a:extLst>
            </p:cNvPr>
            <p:cNvSpPr/>
            <p:nvPr/>
          </p:nvSpPr>
          <p:spPr>
            <a:xfrm>
              <a:off x="9428067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A6EAAE5-95EB-431E-22ED-3B019C4D4F5D}"/>
                </a:ext>
              </a:extLst>
            </p:cNvPr>
            <p:cNvSpPr/>
            <p:nvPr/>
          </p:nvSpPr>
          <p:spPr>
            <a:xfrm>
              <a:off x="9061305" y="44308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E974E3-D765-C0EC-21F2-F361DB99253E}"/>
                </a:ext>
              </a:extLst>
            </p:cNvPr>
            <p:cNvSpPr/>
            <p:nvPr/>
          </p:nvSpPr>
          <p:spPr>
            <a:xfrm>
              <a:off x="9802569" y="442965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C8D4B2-C0EF-C9AC-1C71-14DFCF9207FE}"/>
                </a:ext>
              </a:extLst>
            </p:cNvPr>
            <p:cNvSpPr/>
            <p:nvPr/>
          </p:nvSpPr>
          <p:spPr>
            <a:xfrm>
              <a:off x="9802569" y="5100189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3CCACE-2B84-4D38-001C-C31E6A7A8E75}"/>
                </a:ext>
              </a:extLst>
            </p:cNvPr>
            <p:cNvSpPr/>
            <p:nvPr/>
          </p:nvSpPr>
          <p:spPr>
            <a:xfrm>
              <a:off x="9802569" y="5770721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5D1B60-13D0-02B6-D021-E3214BD815BE}"/>
                </a:ext>
              </a:extLst>
            </p:cNvPr>
            <p:cNvSpPr/>
            <p:nvPr/>
          </p:nvSpPr>
          <p:spPr>
            <a:xfrm>
              <a:off x="8541215" y="1934054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4A49FA-F610-D5CB-B7CF-D2FFDE82BFB8}"/>
                </a:ext>
              </a:extLst>
            </p:cNvPr>
            <p:cNvSpPr/>
            <p:nvPr/>
          </p:nvSpPr>
          <p:spPr>
            <a:xfrm>
              <a:off x="8541214" y="2600936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6813EB-0672-71A9-16AD-DF43E9CA90C7}"/>
                </a:ext>
              </a:extLst>
            </p:cNvPr>
            <p:cNvSpPr/>
            <p:nvPr/>
          </p:nvSpPr>
          <p:spPr>
            <a:xfrm>
              <a:off x="8146298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676756-D7CC-88F2-0C40-78D562127C9B}"/>
                </a:ext>
              </a:extLst>
            </p:cNvPr>
            <p:cNvSpPr/>
            <p:nvPr/>
          </p:nvSpPr>
          <p:spPr>
            <a:xfrm>
              <a:off x="9036126" y="3229587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859DDD-2320-05B4-9DBD-113E45AF78AB}"/>
                </a:ext>
              </a:extLst>
            </p:cNvPr>
            <p:cNvSpPr/>
            <p:nvPr/>
          </p:nvSpPr>
          <p:spPr>
            <a:xfrm>
              <a:off x="8647555" y="3894783"/>
              <a:ext cx="398826" cy="39882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0142C9-CFA5-4253-8804-909905881823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 flipH="1">
              <a:off x="8740627" y="2332880"/>
              <a:ext cx="1" cy="26805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A863FD-48AB-C55D-6E57-0D92228B54DB}"/>
                </a:ext>
              </a:extLst>
            </p:cNvPr>
            <p:cNvCxnSpPr>
              <a:cxnSpLocks/>
              <a:stCxn id="13" idx="3"/>
              <a:endCxn id="14" idx="7"/>
            </p:cNvCxnSpPr>
            <p:nvPr/>
          </p:nvCxnSpPr>
          <p:spPr>
            <a:xfrm flipH="1">
              <a:off x="8486717" y="2941355"/>
              <a:ext cx="112904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96AD18-0D15-93EA-F526-812EA9BF3389}"/>
                </a:ext>
              </a:extLst>
            </p:cNvPr>
            <p:cNvCxnSpPr>
              <a:cxnSpLocks/>
              <a:stCxn id="13" idx="5"/>
              <a:endCxn id="15" idx="1"/>
            </p:cNvCxnSpPr>
            <p:nvPr/>
          </p:nvCxnSpPr>
          <p:spPr>
            <a:xfrm>
              <a:off x="8881633" y="2941355"/>
              <a:ext cx="212900" cy="3466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3B1812-E255-2BBF-412B-A66E4A807C10}"/>
                </a:ext>
              </a:extLst>
            </p:cNvPr>
            <p:cNvCxnSpPr>
              <a:cxnSpLocks/>
              <a:stCxn id="14" idx="5"/>
              <a:endCxn id="16" idx="1"/>
            </p:cNvCxnSpPr>
            <p:nvPr/>
          </p:nvCxnSpPr>
          <p:spPr>
            <a:xfrm>
              <a:off x="8486717" y="3570006"/>
              <a:ext cx="219245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9C8F45-2906-2B16-E08A-BCF1C6137652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8987974" y="3570006"/>
              <a:ext cx="106559" cy="38318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F21F2B-B070-A21F-C9E1-D8FD521ABA3A}"/>
                </a:ext>
              </a:extLst>
            </p:cNvPr>
            <p:cNvCxnSpPr>
              <a:cxnSpLocks/>
              <a:stCxn id="16" idx="6"/>
              <a:endCxn id="3" idx="2"/>
            </p:cNvCxnSpPr>
            <p:nvPr/>
          </p:nvCxnSpPr>
          <p:spPr>
            <a:xfrm>
              <a:off x="9046381" y="4094196"/>
              <a:ext cx="38168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6E3458-388C-D881-AEFE-C8DEF70360B1}"/>
                </a:ext>
              </a:extLst>
            </p:cNvPr>
            <p:cNvCxnSpPr>
              <a:cxnSpLocks/>
              <a:stCxn id="16" idx="5"/>
              <a:endCxn id="4" idx="1"/>
            </p:cNvCxnSpPr>
            <p:nvPr/>
          </p:nvCxnSpPr>
          <p:spPr>
            <a:xfrm>
              <a:off x="8987974" y="4235202"/>
              <a:ext cx="131738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2DFB56F-E737-7304-77E8-F0BB7154E5AB}"/>
                </a:ext>
              </a:extLst>
            </p:cNvPr>
            <p:cNvCxnSpPr>
              <a:cxnSpLocks/>
              <a:stCxn id="3" idx="3"/>
              <a:endCxn id="4" idx="7"/>
            </p:cNvCxnSpPr>
            <p:nvPr/>
          </p:nvCxnSpPr>
          <p:spPr>
            <a:xfrm flipH="1">
              <a:off x="9401724" y="4235202"/>
              <a:ext cx="84750" cy="25408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D4C8E4-9871-B928-FD2B-B5C606037CC1}"/>
                </a:ext>
              </a:extLst>
            </p:cNvPr>
            <p:cNvCxnSpPr>
              <a:cxnSpLocks/>
              <a:stCxn id="3" idx="5"/>
              <a:endCxn id="8" idx="0"/>
            </p:cNvCxnSpPr>
            <p:nvPr/>
          </p:nvCxnSpPr>
          <p:spPr>
            <a:xfrm>
              <a:off x="9768486" y="4235202"/>
              <a:ext cx="233496" cy="1944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CAB022A-84F5-C824-9BF9-1C0A079FF32A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10001982" y="4828483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9F55AC-71AB-CA81-43CC-46F5C4A573B4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10001982" y="5499015"/>
              <a:ext cx="0" cy="2717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25A5BC71-7339-ACD5-6A69-F51672A72A2C}"/>
                </a:ext>
              </a:extLst>
            </p:cNvPr>
            <p:cNvSpPr/>
            <p:nvPr/>
          </p:nvSpPr>
          <p:spPr>
            <a:xfrm>
              <a:off x="9825849" y="4624112"/>
              <a:ext cx="691641" cy="1406409"/>
            </a:xfrm>
            <a:prstGeom prst="arc">
              <a:avLst>
                <a:gd name="adj1" fmla="val 16370436"/>
                <a:gd name="adj2" fmla="val 523682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7C3FF4-6F6D-7615-FC56-DA725479FF02}"/>
              </a:ext>
            </a:extLst>
          </p:cNvPr>
          <p:cNvGrpSpPr/>
          <p:nvPr/>
        </p:nvGrpSpPr>
        <p:grpSpPr>
          <a:xfrm>
            <a:off x="788700" y="3028960"/>
            <a:ext cx="6784552" cy="3403252"/>
            <a:chOff x="838749" y="1295253"/>
            <a:chExt cx="10655427" cy="5344954"/>
          </a:xfrm>
        </p:grpSpPr>
        <p:pic>
          <p:nvPicPr>
            <p:cNvPr id="23" name="Picture 4" descr="Image preview">
              <a:extLst>
                <a:ext uri="{FF2B5EF4-FFF2-40B4-BE49-F238E27FC236}">
                  <a16:creationId xmlns:a16="http://schemas.microsoft.com/office/drawing/2014/main" id="{E5270311-FC6C-F31D-6FAF-DBF990128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5" t="4598" r="4605" b="14636"/>
            <a:stretch/>
          </p:blipFill>
          <p:spPr bwMode="auto">
            <a:xfrm>
              <a:off x="6225288" y="1295253"/>
              <a:ext cx="5268888" cy="534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preview">
              <a:extLst>
                <a:ext uri="{FF2B5EF4-FFF2-40B4-BE49-F238E27FC236}">
                  <a16:creationId xmlns:a16="http://schemas.microsoft.com/office/drawing/2014/main" id="{A5935443-303D-82C3-6DAF-E4B5B7F46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8" t="5211" r="4679" b="15018"/>
            <a:stretch/>
          </p:blipFill>
          <p:spPr bwMode="auto">
            <a:xfrm>
              <a:off x="838749" y="1298589"/>
              <a:ext cx="5321093" cy="534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6904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DA0-F5B9-560D-CCE2-3792C9E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METIS’ command-line and library interfaces.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50C78-59A0-C76C-1AB8-A814EBA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C3732-C0C8-892E-C45D-1936A77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5891"/>
              </p:ext>
            </p:extLst>
          </p:nvPr>
        </p:nvGraphicFramePr>
        <p:xfrm>
          <a:off x="733566" y="2017606"/>
          <a:ext cx="10515602" cy="31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1534547861"/>
                    </a:ext>
                  </a:extLst>
                </a:gridCol>
                <a:gridCol w="2935189">
                  <a:extLst>
                    <a:ext uri="{9D8B030D-6E8A-4147-A177-3AD203B41FA5}">
                      <a16:colId xmlns:a16="http://schemas.microsoft.com/office/drawing/2014/main" val="1226879919"/>
                    </a:ext>
                  </a:extLst>
                </a:gridCol>
                <a:gridCol w="4075212">
                  <a:extLst>
                    <a:ext uri="{9D8B030D-6E8A-4147-A177-3AD203B41FA5}">
                      <a16:colId xmlns:a16="http://schemas.microsoft.com/office/drawing/2014/main" val="290996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Operation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Stand-alone Program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API Routine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8368"/>
                  </a:ext>
                </a:extLst>
              </a:tr>
              <a:tr h="44111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gpmetis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METIS_PartGraphRecursive</a:t>
                      </a:r>
                      <a:b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METIS_PartGraphKway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13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Partition a mesh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mpmetis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METIS_PartMeshDual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Compute a fill-reducing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ordering of a sparse matrix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ndmetis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METIS_NodeND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Convert a mesh into a graph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badi Extra Light" panose="020B0204020104020204" pitchFamily="34" charset="0"/>
                        </a:rPr>
                        <a:t>m2gmetis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METIS_MeshToNodal</a:t>
                      </a:r>
                    </a:p>
                    <a:p>
                      <a:pPr lvl="0"/>
                      <a:r>
                        <a:rPr lang="en-US" sz="2000" b="1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METIS_MeshToDual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022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AD6F3B-0C4F-0CFA-F994-58C0A6E2ECDC}"/>
              </a:ext>
            </a:extLst>
          </p:cNvPr>
          <p:cNvSpPr txBox="1"/>
          <p:nvPr/>
        </p:nvSpPr>
        <p:spPr>
          <a:xfrm>
            <a:off x="644666" y="5814728"/>
            <a:ext cx="748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hlinkClick r:id="rId2"/>
              </a:rPr>
              <a:t>http://glaros.dtc.umn.edu/gkhome/fetch/sw/metis/manual.pdf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5E56-7E5F-990A-793B-B0C1A6BB6D4C}"/>
              </a:ext>
            </a:extLst>
          </p:cNvPr>
          <p:cNvSpPr txBox="1"/>
          <p:nvPr/>
        </p:nvSpPr>
        <p:spPr>
          <a:xfrm>
            <a:off x="644666" y="5432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9FA80"/>
                </a:solidFill>
                <a:latin typeface="+mj-lt"/>
              </a:rPr>
              <a:t>Documentation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789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METIS_PartGraphRecursive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nvtxs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ncon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xadj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2D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4FCF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tpwgts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real</a:t>
            </a:r>
            <a:r>
              <a:rPr lang="en-US" sz="24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_t </a:t>
            </a:r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ubvec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9FA80"/>
                </a:solidFill>
              </a:rPr>
              <a:t>           nvtxs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vertices in the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ncon </a:t>
            </a:r>
            <a:r>
              <a:rPr lang="en-US" sz="2000" dirty="0">
                <a:solidFill>
                  <a:srgbClr val="FFC000"/>
                </a:solidFill>
              </a:rPr>
              <a:t>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balancing constraints.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 	It should be at least 1 (i.e., set to 1).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xadj 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+1] 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adjncy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[2*nedges]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adjacency structure.</a:t>
            </a:r>
          </a:p>
          <a:p>
            <a:r>
              <a:rPr lang="en-US" sz="2400" dirty="0">
                <a:solidFill>
                  <a:srgbClr val="9CDCFE"/>
                </a:solidFill>
              </a:rPr>
              <a:t>            vwgt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vertices.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      vsize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size of the vertices for computing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 	the total communication volume.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        nparts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parts to partition.</a:t>
            </a:r>
          </a:p>
          <a:p>
            <a:r>
              <a:rPr lang="en-US" sz="2400" dirty="0">
                <a:solidFill>
                  <a:srgbClr val="04FCFC"/>
                </a:solidFill>
              </a:rPr>
              <a:t>       tpwgts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desired weight for each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	        	partition/constraint.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ubvec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unbalanced load tolerance vector.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part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4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nvtxs</a:t>
            </a:r>
            <a:r>
              <a:rPr lang="en-US" sz="24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4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graph.</a:t>
            </a:r>
            <a:br>
              <a:rPr lang="en-US" sz="2000" dirty="0">
                <a:solidFill>
                  <a:srgbClr val="D9D9D9"/>
                </a:solidFill>
              </a:rPr>
            </a:br>
            <a:r>
              <a:rPr lang="en-US" sz="2000" dirty="0">
                <a:solidFill>
                  <a:srgbClr val="D9D9D9"/>
                </a:solidFill>
              </a:rPr>
              <a:t>            </a:t>
            </a:r>
            <a:r>
              <a:rPr lang="en-US" sz="1600" dirty="0">
                <a:solidFill>
                  <a:srgbClr val="D9D9D9"/>
                </a:solidFill>
              </a:rPr>
              <a:t>Use options[METIS_OPTION_NUMBERING] for base 0 or 1.</a:t>
            </a:r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8980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0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5" y="1706229"/>
            <a:ext cx="5328890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</a:t>
            </a:r>
            <a:r>
              <a:rPr lang="en-US" sz="3200" dirty="0">
                <a:solidFill>
                  <a:srgbClr val="09FA80"/>
                </a:solidFill>
              </a:rPr>
              <a:t>nvts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+1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- size is 2*</a:t>
            </a:r>
            <a:r>
              <a:rPr lang="en-US" sz="3200" dirty="0">
                <a:solidFill>
                  <a:srgbClr val="FFC000"/>
                </a:solidFill>
              </a:rPr>
              <a:t>nedges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ECEF10-AC65-4FBF-8E77-470624BF63E1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D8B6E5-1AA3-8555-285E-972B8F52FA6B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12ADAC8-A58D-49FA-8058-F07F0382E3E0}"/>
                </a:ext>
              </a:extLst>
            </p:cNvPr>
            <p:cNvCxnSpPr>
              <a:cxnSpLocks/>
              <a:stCxn id="43" idx="4"/>
              <a:endCxn id="30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B65658-6681-F3F2-B66C-E28BE91D2924}"/>
                </a:ext>
              </a:extLst>
            </p:cNvPr>
            <p:cNvCxnSpPr>
              <a:cxnSpLocks/>
              <a:stCxn id="44" idx="4"/>
              <a:endCxn id="31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9AE558-A39D-25ED-5865-27659E40A258}"/>
                </a:ext>
              </a:extLst>
            </p:cNvPr>
            <p:cNvCxnSpPr>
              <a:cxnSpLocks/>
              <a:stCxn id="45" idx="4"/>
              <a:endCxn id="32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5D2BFA2-1D4A-6E58-F78A-B50E6DC87C95}"/>
                </a:ext>
              </a:extLst>
            </p:cNvPr>
            <p:cNvCxnSpPr>
              <a:cxnSpLocks/>
              <a:stCxn id="46" idx="4"/>
              <a:endCxn id="33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stCxn id="42" idx="4"/>
              <a:endCxn id="29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7" name="TextBox 104456">
            <a:extLst>
              <a:ext uri="{FF2B5EF4-FFF2-40B4-BE49-F238E27FC236}">
                <a16:creationId xmlns:a16="http://schemas.microsoft.com/office/drawing/2014/main" id="{DCE8D8AB-2A9F-759E-8C20-04473E3028A7}"/>
              </a:ext>
            </a:extLst>
          </p:cNvPr>
          <p:cNvSpPr txBox="1"/>
          <p:nvPr/>
        </p:nvSpPr>
        <p:spPr>
          <a:xfrm>
            <a:off x="304802" y="2820617"/>
            <a:ext cx="1158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</a:t>
            </a:r>
            <a:r>
              <a:rPr lang="en-US" sz="2400" dirty="0">
                <a:solidFill>
                  <a:srgbClr val="FFFF00"/>
                </a:solidFill>
              </a:rPr>
              <a:t>xadj = [</a:t>
            </a:r>
            <a:r>
              <a:rPr lang="en-US" dirty="0">
                <a:solidFill>
                  <a:srgbClr val="FFFF00"/>
                </a:solidFill>
              </a:rPr>
              <a:t>0 2 5 8 11 13 16 20 24 28 31 33 36 39 42 44</a:t>
            </a:r>
            <a:r>
              <a:rPr lang="en-US" sz="2400" dirty="0">
                <a:solidFill>
                  <a:srgbClr val="FFFF00"/>
                </a:solidFill>
              </a:rPr>
              <a:t>]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adjncy =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1 5 0 2 6 1 3 7 2 4 8 3 9 0 6 10 1 5 7 11 2 6 8 12 3 7 9 13 4 8 14 5 11 6 10 12 7 11 13 8 12 14 9 13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04460" name="TextBox 104459">
            <a:extLst>
              <a:ext uri="{FF2B5EF4-FFF2-40B4-BE49-F238E27FC236}">
                <a16:creationId xmlns:a16="http://schemas.microsoft.com/office/drawing/2014/main" id="{FCCEC1BE-A106-6F8B-9819-E17E0B0E727B}"/>
              </a:ext>
            </a:extLst>
          </p:cNvPr>
          <p:cNvSpPr txBox="1"/>
          <p:nvPr/>
        </p:nvSpPr>
        <p:spPr>
          <a:xfrm>
            <a:off x="8333175" y="161312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CSR</a:t>
            </a:r>
            <a:b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</a:br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63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0E6F6-AB8C-F9A6-3A94-5EF913F390AC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3594768" y="4377042"/>
            <a:ext cx="7809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1F57D-6A88-4D4B-862A-45C3954AEE11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3281674" y="4690137"/>
            <a:ext cx="0" cy="3437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3237B5-1F18-3FB6-203C-45FC5989C24B}"/>
              </a:ext>
            </a:extLst>
          </p:cNvPr>
          <p:cNvGrpSpPr/>
          <p:nvPr/>
        </p:nvGrpSpPr>
        <p:grpSpPr>
          <a:xfrm>
            <a:off x="2968580" y="6003925"/>
            <a:ext cx="6254841" cy="626190"/>
            <a:chOff x="1594467" y="4803775"/>
            <a:chExt cx="6254841" cy="6261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B4DBA1-9F28-2D34-B25D-43A92C69E6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1EC9B-C397-6283-285E-5C72D401954B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F85610-6F8B-2CDC-E0B3-817907086FCF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1A77E1-A15E-7B83-218A-FBC6C6F7013C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C20440-8402-538F-A30A-5FF9C3202591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409640-BE55-84BD-91D1-94031D984D29}"/>
              </a:ext>
            </a:extLst>
          </p:cNvPr>
          <p:cNvGrpSpPr/>
          <p:nvPr/>
        </p:nvGrpSpPr>
        <p:grpSpPr>
          <a:xfrm>
            <a:off x="2968580" y="5033936"/>
            <a:ext cx="6254841" cy="626190"/>
            <a:chOff x="1594467" y="4803775"/>
            <a:chExt cx="6254841" cy="62619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541A67-4166-83FC-4911-B58E0BE3DE9D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3540A7-F165-E584-F2B3-022C67AD46C9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9137A47-C34C-9CDA-6EBB-92D2CD2B92C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72F9F6-65F7-FFEF-1FD3-BFCF775A0544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413382-1716-3DFC-A6BE-3957CA8315C9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33219A-A709-B969-C368-93EF23113FE0}"/>
              </a:ext>
            </a:extLst>
          </p:cNvPr>
          <p:cNvGrpSpPr/>
          <p:nvPr/>
        </p:nvGrpSpPr>
        <p:grpSpPr>
          <a:xfrm>
            <a:off x="2968580" y="4063947"/>
            <a:ext cx="6254841" cy="626190"/>
            <a:chOff x="1594467" y="4803775"/>
            <a:chExt cx="6254841" cy="62619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594467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F5A295-57BB-5C8B-8FD8-2179CA359CE4}"/>
                </a:ext>
              </a:extLst>
            </p:cNvPr>
            <p:cNvSpPr/>
            <p:nvPr/>
          </p:nvSpPr>
          <p:spPr>
            <a:xfrm>
              <a:off x="300163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BB9F5A-5A13-8D7B-0591-8EDD1FA1780D}"/>
                </a:ext>
              </a:extLst>
            </p:cNvPr>
            <p:cNvSpPr/>
            <p:nvPr/>
          </p:nvSpPr>
          <p:spPr>
            <a:xfrm>
              <a:off x="4408793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6DE11AF-60F9-9D33-16D9-6CA9D8C784E1}"/>
                </a:ext>
              </a:extLst>
            </p:cNvPr>
            <p:cNvSpPr/>
            <p:nvPr/>
          </p:nvSpPr>
          <p:spPr>
            <a:xfrm>
              <a:off x="5815956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F65050-B255-35BD-63F2-84C94D90DA4F}"/>
                </a:ext>
              </a:extLst>
            </p:cNvPr>
            <p:cNvSpPr/>
            <p:nvPr/>
          </p:nvSpPr>
          <p:spPr>
            <a:xfrm>
              <a:off x="7223120" y="4803775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F27C56-939F-E50D-195F-3BC7C3BF0421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9E0C50-5717-3663-FC12-F1187754331B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24C03B9-98D4-612D-9419-93CABABA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681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49" name="Table 104448">
            <a:extLst>
              <a:ext uri="{FF2B5EF4-FFF2-40B4-BE49-F238E27FC236}">
                <a16:creationId xmlns:a16="http://schemas.microsoft.com/office/drawing/2014/main" id="{F5CEBBEC-350B-E3B5-78E8-5A7053E1E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3639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04450" name="Table 104449">
            <a:extLst>
              <a:ext uri="{FF2B5EF4-FFF2-40B4-BE49-F238E27FC236}">
                <a16:creationId xmlns:a16="http://schemas.microsoft.com/office/drawing/2014/main" id="{C197BD64-3F36-867A-2269-0DA22D411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7763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104451" name="Oval 104450">
            <a:extLst>
              <a:ext uri="{FF2B5EF4-FFF2-40B4-BE49-F238E27FC236}">
                <a16:creationId xmlns:a16="http://schemas.microsoft.com/office/drawing/2014/main" id="{B5F83161-E784-3F4E-A076-6B43A8908010}"/>
              </a:ext>
            </a:extLst>
          </p:cNvPr>
          <p:cNvSpPr/>
          <p:nvPr/>
        </p:nvSpPr>
        <p:spPr>
          <a:xfrm>
            <a:off x="296857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11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2268280" y="3176892"/>
              <a:ext cx="78097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3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F5A295-57BB-5C8B-8FD8-2179CA359CE4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2714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15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4" idx="4"/>
              <a:endCxn id="38" idx="0"/>
            </p:cNvCxnSpPr>
            <p:nvPr/>
          </p:nvCxnSpPr>
          <p:spPr>
            <a:xfrm>
              <a:off x="4769512" y="3489987"/>
              <a:ext cx="0" cy="34379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9BB9F5A-5A13-8D7B-0591-8EDD1FA1780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5001931" y="4377042"/>
            <a:ext cx="7809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24512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9818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612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62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9"/>
            <a:ext cx="4466504" cy="3405187"/>
          </a:xfrm>
        </p:spPr>
        <p:txBody>
          <a:bodyPr anchor="t"/>
          <a:lstStyle/>
          <a:p>
            <a:r>
              <a:rPr lang="en-US" b="1" dirty="0"/>
              <a:t>Section I </a:t>
            </a:r>
            <a:r>
              <a:rPr lang="en-US" dirty="0"/>
              <a:t>– Derived Datatypes &amp; Ops</a:t>
            </a:r>
          </a:p>
          <a:p>
            <a:r>
              <a:rPr lang="en-US" dirty="0"/>
              <a:t>	Hands On Activity # 1</a:t>
            </a:r>
          </a:p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(15:30)        </a:t>
            </a:r>
          </a:p>
          <a:p>
            <a:r>
              <a:rPr lang="en-US" b="1" dirty="0"/>
              <a:t>Section</a:t>
            </a:r>
            <a:r>
              <a:rPr lang="en-US" dirty="0"/>
              <a:t> </a:t>
            </a:r>
            <a:r>
              <a:rPr lang="en-US" b="1" dirty="0"/>
              <a:t>II</a:t>
            </a:r>
            <a:r>
              <a:rPr lang="en-US" dirty="0"/>
              <a:t> – Cartesian Virtual Topologies</a:t>
            </a:r>
          </a:p>
          <a:p>
            <a:r>
              <a:rPr lang="en-US" dirty="0"/>
              <a:t>	Hands On Activity #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1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67478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2776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554231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422314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40E6F6-AB8C-F9A6-3A94-5EF913F390AC}"/>
                </a:ext>
              </a:extLst>
            </p:cNvPr>
            <p:cNvCxnSpPr>
              <a:cxnSpLocks/>
              <a:stCxn id="2" idx="6"/>
              <a:endCxn id="45" idx="2"/>
            </p:cNvCxnSpPr>
            <p:nvPr/>
          </p:nvCxnSpPr>
          <p:spPr>
            <a:xfrm>
              <a:off x="5082606" y="3176892"/>
              <a:ext cx="780975" cy="0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5" idx="4"/>
              <a:endCxn id="39" idx="0"/>
            </p:cNvCxnSpPr>
            <p:nvPr/>
          </p:nvCxnSpPr>
          <p:spPr>
            <a:xfrm>
              <a:off x="6176675" y="3489987"/>
              <a:ext cx="0" cy="343799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6DE11AF-60F9-9D33-16D9-6CA9D8C784E1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rgbClr val="09F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7487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38806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4890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75860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6" idx="4"/>
              <a:endCxn id="40" idx="0"/>
            </p:cNvCxnSpPr>
            <p:nvPr/>
          </p:nvCxnSpPr>
          <p:spPr>
            <a:xfrm>
              <a:off x="7583839" y="3489987"/>
              <a:ext cx="0" cy="34379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033219A-A709-B969-C368-93EF23113FE0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3B9E6-4D04-B904-F019-B909B7AEBE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F65050-B255-35BD-63F2-84C94D90DA4F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816257" y="4377042"/>
            <a:ext cx="78097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22629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8792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5271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1657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42" idx="4"/>
              <a:endCxn id="36" idx="0"/>
            </p:cNvCxnSpPr>
            <p:nvPr/>
          </p:nvCxnSpPr>
          <p:spPr>
            <a:xfrm>
              <a:off x="1955186" y="3489987"/>
              <a:ext cx="0" cy="34379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541A67-4166-83FC-4911-B58E0BE3DE9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6" idx="4"/>
            <a:endCxn id="29" idx="0"/>
          </p:cNvCxnSpPr>
          <p:nvPr/>
        </p:nvCxnSpPr>
        <p:spPr>
          <a:xfrm>
            <a:off x="3281674" y="5660126"/>
            <a:ext cx="0" cy="3437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5646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797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3182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3806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0183F-ADC0-C257-EA1C-EDA339037FC7}"/>
              </a:ext>
            </a:extLst>
          </p:cNvPr>
          <p:cNvCxnSpPr>
            <a:cxnSpLocks/>
            <a:stCxn id="7" idx="6"/>
            <a:endCxn id="37" idx="2"/>
          </p:cNvCxnSpPr>
          <p:nvPr/>
        </p:nvCxnSpPr>
        <p:spPr>
          <a:xfrm>
            <a:off x="3594768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951CF7-FB33-F5F5-6AB0-B61FE7251706}"/>
              </a:ext>
            </a:extLst>
          </p:cNvPr>
          <p:cNvCxnSpPr>
            <a:cxnSpLocks/>
            <a:stCxn id="37" idx="4"/>
            <a:endCxn id="30" idx="0"/>
          </p:cNvCxnSpPr>
          <p:nvPr/>
        </p:nvCxnSpPr>
        <p:spPr>
          <a:xfrm>
            <a:off x="4688837" y="5660126"/>
            <a:ext cx="0" cy="343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17C95-57BA-4767-6147-A33B8BC282F2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01931" y="5347031"/>
            <a:ext cx="780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56" name="Group 104455">
            <a:extLst>
              <a:ext uri="{FF2B5EF4-FFF2-40B4-BE49-F238E27FC236}">
                <a16:creationId xmlns:a16="http://schemas.microsoft.com/office/drawing/2014/main" id="{D4467060-DA5A-140B-FEA7-5377456E4529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31F57D-6A88-4D4B-862A-45C3954AEE11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>
            <a:xfrm>
              <a:off x="3362349" y="3489987"/>
              <a:ext cx="0" cy="343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237B5-1F18-3FB6-203C-45FC5989C24B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B4DBA1-9F28-2D34-B25D-43A92C69E69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AD1EC9B-C397-6283-285E-5C72D401954B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0F85610-6F8B-2CDC-E0B3-817907086FCF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1A77E1-A15E-7B83-218A-FBC6C6F7013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AC20440-8402-538F-A30A-5FF9C320259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3409640-BE55-84BD-91D1-94031D984D29}"/>
                </a:ext>
              </a:extLst>
            </p:cNvPr>
            <p:cNvGrpSpPr/>
            <p:nvPr/>
          </p:nvGrpSpPr>
          <p:grpSpPr>
            <a:xfrm>
              <a:off x="3049255" y="3833786"/>
              <a:ext cx="4847678" cy="626190"/>
              <a:chOff x="3001630" y="4803775"/>
              <a:chExt cx="4847678" cy="6261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3540A7-F165-E584-F2B3-022C67AD46C9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9137A47-C34C-9CDA-6EBB-92D2CD2B92CD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72F9F6-65F7-FFEF-1FD3-BFCF775A054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413382-1716-3DFC-A6BE-3957CA8315C9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3B9E6-4D04-B904-F019-B909B7AEBE90}"/>
                </a:ext>
              </a:extLst>
            </p:cNvPr>
            <p:cNvSpPr/>
            <p:nvPr/>
          </p:nvSpPr>
          <p:spPr>
            <a:xfrm>
              <a:off x="1642092" y="2863797"/>
              <a:ext cx="626188" cy="62619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103"/>
              </p:ext>
            </p:extLst>
          </p:nvPr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22749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1587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38673D82-055C-6E14-5C66-76E722A23710}"/>
              </a:ext>
            </a:extLst>
          </p:cNvPr>
          <p:cNvSpPr/>
          <p:nvPr/>
        </p:nvSpPr>
        <p:spPr>
          <a:xfrm>
            <a:off x="437574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4F9002-11D5-58B1-0BA8-ACFC433A6F7F}"/>
              </a:ext>
            </a:extLst>
          </p:cNvPr>
          <p:cNvSpPr/>
          <p:nvPr/>
        </p:nvSpPr>
        <p:spPr>
          <a:xfrm>
            <a:off x="5782906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FDB5E5-D9B9-E349-A2A4-060E5F7D1836}"/>
              </a:ext>
            </a:extLst>
          </p:cNvPr>
          <p:cNvSpPr/>
          <p:nvPr/>
        </p:nvSpPr>
        <p:spPr>
          <a:xfrm>
            <a:off x="7190069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3EFBAF-3ABA-F545-CCAF-B3CAF041FD93}"/>
              </a:ext>
            </a:extLst>
          </p:cNvPr>
          <p:cNvSpPr/>
          <p:nvPr/>
        </p:nvSpPr>
        <p:spPr>
          <a:xfrm>
            <a:off x="8597233" y="4063947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7755E-44B7-1259-90B5-BE9E435B8219}"/>
              </a:ext>
            </a:extLst>
          </p:cNvPr>
          <p:cNvSpPr/>
          <p:nvPr/>
        </p:nvSpPr>
        <p:spPr>
          <a:xfrm>
            <a:off x="2968580" y="5033936"/>
            <a:ext cx="626188" cy="62619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7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82163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METIS_PartGraphRecursive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3431554" y="1706229"/>
            <a:ext cx="6976095" cy="10117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00"/>
                </a:solidFill>
              </a:rPr>
              <a:t>     xadj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stores the index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adjncy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– list of node connected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07137" y="96154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a graph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multilevel recursive bisection.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9" name="TextBox 104458">
            <a:extLst>
              <a:ext uri="{FF2B5EF4-FFF2-40B4-BE49-F238E27FC236}">
                <a16:creationId xmlns:a16="http://schemas.microsoft.com/office/drawing/2014/main" id="{094AC52A-BB12-2271-2A84-29175512948C}"/>
              </a:ext>
            </a:extLst>
          </p:cNvPr>
          <p:cNvSpPr txBox="1"/>
          <p:nvPr/>
        </p:nvSpPr>
        <p:spPr>
          <a:xfrm>
            <a:off x="146140" y="4808422"/>
            <a:ext cx="266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9FA80"/>
                </a:solidFill>
                <a:latin typeface="+mj-lt"/>
              </a:rPr>
              <a:t>    nvtxs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15</a:t>
            </a:r>
          </a:p>
          <a:p>
            <a:pPr algn="r"/>
            <a:r>
              <a:rPr lang="en-US" sz="3200" dirty="0">
                <a:solidFill>
                  <a:srgbClr val="FFC000"/>
                </a:solidFill>
                <a:latin typeface="+mj-lt"/>
              </a:rPr>
              <a:t>nedges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= 22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34F31-4CCD-A89E-0427-E3C31A9E8096}"/>
              </a:ext>
            </a:extLst>
          </p:cNvPr>
          <p:cNvSpPr txBox="1"/>
          <p:nvPr/>
        </p:nvSpPr>
        <p:spPr>
          <a:xfrm>
            <a:off x="556400" y="3197406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adjncy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98C8F-E835-0379-F6D3-C4183948F7D0}"/>
              </a:ext>
            </a:extLst>
          </p:cNvPr>
          <p:cNvSpPr txBox="1"/>
          <p:nvPr/>
        </p:nvSpPr>
        <p:spPr>
          <a:xfrm>
            <a:off x="556400" y="2787415"/>
            <a:ext cx="108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FF00"/>
                </a:solidFill>
                <a:latin typeface="+mj-lt"/>
              </a:rPr>
              <a:t>     xadj</a:t>
            </a:r>
            <a:endParaRPr lang="en-US" b="1" dirty="0">
              <a:solidFill>
                <a:srgbClr val="FFFF00"/>
              </a:solidFill>
              <a:latin typeface="+mj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39ACE4-B083-F62C-D5F2-27DBF18560A2}"/>
              </a:ext>
            </a:extLst>
          </p:cNvPr>
          <p:cNvGraphicFramePr>
            <a:graphicFrameLocks noGrp="1"/>
          </p:cNvGraphicFramePr>
          <p:nvPr/>
        </p:nvGraphicFramePr>
        <p:xfrm>
          <a:off x="1637468" y="3606919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9FA8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D9D9D9"/>
                          </a:solidFill>
                        </a:rPr>
                        <a:t>12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CB6AC0-96E1-2759-9A5B-F98BE35F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5082"/>
              </p:ext>
            </p:extLst>
          </p:nvPr>
        </p:nvGraphicFramePr>
        <p:xfrm>
          <a:off x="1637468" y="2804527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C1C6FD2-19CC-0476-D501-43D49FB12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10598"/>
              </p:ext>
            </p:extLst>
          </p:nvPr>
        </p:nvGraphicFramePr>
        <p:xfrm>
          <a:off x="1637468" y="3205723"/>
          <a:ext cx="8046720" cy="365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6435514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776889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584033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86851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0006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894641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5924944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465023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21231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22763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39527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116344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344572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56156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53384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63238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5137534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566035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5289469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765930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912143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5922635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FA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42980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DA6A3-EFD5-14A8-5849-8D739F962EF6}"/>
              </a:ext>
            </a:extLst>
          </p:cNvPr>
          <p:cNvGrpSpPr/>
          <p:nvPr/>
        </p:nvGrpSpPr>
        <p:grpSpPr>
          <a:xfrm>
            <a:off x="2968580" y="4063947"/>
            <a:ext cx="6254841" cy="2566168"/>
            <a:chOff x="1642092" y="2863797"/>
            <a:chExt cx="6254841" cy="256616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3A11C1-BB5B-A7A3-4A5B-174267BD8AF4}"/>
                </a:ext>
              </a:extLst>
            </p:cNvPr>
            <p:cNvCxnSpPr>
              <a:cxnSpLocks/>
              <a:stCxn id="104454" idx="6"/>
              <a:endCxn id="104460" idx="2"/>
            </p:cNvCxnSpPr>
            <p:nvPr/>
          </p:nvCxnSpPr>
          <p:spPr>
            <a:xfrm>
              <a:off x="2268280" y="3176892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FD37CD-DE8B-60B6-6EC3-00535B55D6C9}"/>
                </a:ext>
              </a:extLst>
            </p:cNvPr>
            <p:cNvCxnSpPr>
              <a:cxnSpLocks/>
              <a:stCxn id="104461" idx="6"/>
              <a:endCxn id="104465" idx="2"/>
            </p:cNvCxnSpPr>
            <p:nvPr/>
          </p:nvCxnSpPr>
          <p:spPr>
            <a:xfrm>
              <a:off x="2268280" y="4146881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6AE328-F1AF-B968-CDE2-C82C8B8C7AAE}"/>
                </a:ext>
              </a:extLst>
            </p:cNvPr>
            <p:cNvCxnSpPr>
              <a:cxnSpLocks/>
              <a:stCxn id="104466" idx="6"/>
              <a:endCxn id="104470" idx="2"/>
            </p:cNvCxnSpPr>
            <p:nvPr/>
          </p:nvCxnSpPr>
          <p:spPr>
            <a:xfrm>
              <a:off x="2268280" y="5116870"/>
              <a:ext cx="500246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6A411F-8201-73C3-762F-73D250308034}"/>
                </a:ext>
              </a:extLst>
            </p:cNvPr>
            <p:cNvCxnSpPr>
              <a:cxnSpLocks/>
              <a:stCxn id="104455" idx="4"/>
              <a:endCxn id="104467" idx="0"/>
            </p:cNvCxnSpPr>
            <p:nvPr/>
          </p:nvCxnSpPr>
          <p:spPr>
            <a:xfrm>
              <a:off x="336234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6CB08-ED29-7441-55BD-6D847A344306}"/>
                </a:ext>
              </a:extLst>
            </p:cNvPr>
            <p:cNvCxnSpPr>
              <a:cxnSpLocks/>
              <a:stCxn id="104457" idx="4"/>
              <a:endCxn id="104468" idx="0"/>
            </p:cNvCxnSpPr>
            <p:nvPr/>
          </p:nvCxnSpPr>
          <p:spPr>
            <a:xfrm>
              <a:off x="4769512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8" name="Straight Connector 104447">
              <a:extLst>
                <a:ext uri="{FF2B5EF4-FFF2-40B4-BE49-F238E27FC236}">
                  <a16:creationId xmlns:a16="http://schemas.microsoft.com/office/drawing/2014/main" id="{5291F1D2-3393-BF4D-363D-81CCCB413A63}"/>
                </a:ext>
              </a:extLst>
            </p:cNvPr>
            <p:cNvCxnSpPr>
              <a:cxnSpLocks/>
              <a:stCxn id="104458" idx="4"/>
              <a:endCxn id="104469" idx="0"/>
            </p:cNvCxnSpPr>
            <p:nvPr/>
          </p:nvCxnSpPr>
          <p:spPr>
            <a:xfrm>
              <a:off x="6176675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49" name="Straight Connector 104448">
              <a:extLst>
                <a:ext uri="{FF2B5EF4-FFF2-40B4-BE49-F238E27FC236}">
                  <a16:creationId xmlns:a16="http://schemas.microsoft.com/office/drawing/2014/main" id="{48530692-BFDC-616B-5878-043102AFCA32}"/>
                </a:ext>
              </a:extLst>
            </p:cNvPr>
            <p:cNvCxnSpPr>
              <a:cxnSpLocks/>
              <a:stCxn id="104460" idx="4"/>
              <a:endCxn id="104470" idx="0"/>
            </p:cNvCxnSpPr>
            <p:nvPr/>
          </p:nvCxnSpPr>
          <p:spPr>
            <a:xfrm>
              <a:off x="7583839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50" name="Straight Connector 104449">
              <a:extLst>
                <a:ext uri="{FF2B5EF4-FFF2-40B4-BE49-F238E27FC236}">
                  <a16:creationId xmlns:a16="http://schemas.microsoft.com/office/drawing/2014/main" id="{302AB0D8-BBA2-B358-A41E-B5E214723269}"/>
                </a:ext>
              </a:extLst>
            </p:cNvPr>
            <p:cNvCxnSpPr>
              <a:stCxn id="104454" idx="4"/>
              <a:endCxn id="104466" idx="0"/>
            </p:cNvCxnSpPr>
            <p:nvPr/>
          </p:nvCxnSpPr>
          <p:spPr>
            <a:xfrm>
              <a:off x="1955186" y="3489987"/>
              <a:ext cx="0" cy="13137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51" name="Group 104450">
              <a:extLst>
                <a:ext uri="{FF2B5EF4-FFF2-40B4-BE49-F238E27FC236}">
                  <a16:creationId xmlns:a16="http://schemas.microsoft.com/office/drawing/2014/main" id="{BF39A166-9EB5-ED5C-1A8A-E5FD76512274}"/>
                </a:ext>
              </a:extLst>
            </p:cNvPr>
            <p:cNvGrpSpPr/>
            <p:nvPr/>
          </p:nvGrpSpPr>
          <p:grpSpPr>
            <a:xfrm>
              <a:off x="1642092" y="4803775"/>
              <a:ext cx="6254841" cy="626190"/>
              <a:chOff x="1594467" y="4803775"/>
              <a:chExt cx="6254841" cy="626190"/>
            </a:xfrm>
          </p:grpSpPr>
          <p:sp>
            <p:nvSpPr>
              <p:cNvPr id="104466" name="Oval 104465">
                <a:extLst>
                  <a:ext uri="{FF2B5EF4-FFF2-40B4-BE49-F238E27FC236}">
                    <a16:creationId xmlns:a16="http://schemas.microsoft.com/office/drawing/2014/main" id="{E740E0D9-7832-38A9-B109-F987692EC070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104467" name="Oval 104466">
                <a:extLst>
                  <a:ext uri="{FF2B5EF4-FFF2-40B4-BE49-F238E27FC236}">
                    <a16:creationId xmlns:a16="http://schemas.microsoft.com/office/drawing/2014/main" id="{4307E882-43E8-04BC-CFC9-B64308D46EDA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104468" name="Oval 104467">
                <a:extLst>
                  <a:ext uri="{FF2B5EF4-FFF2-40B4-BE49-F238E27FC236}">
                    <a16:creationId xmlns:a16="http://schemas.microsoft.com/office/drawing/2014/main" id="{2F240C71-8ED9-067B-8D6E-7975CC5D6651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sp>
            <p:nvSpPr>
              <p:cNvPr id="104469" name="Oval 104468">
                <a:extLst>
                  <a:ext uri="{FF2B5EF4-FFF2-40B4-BE49-F238E27FC236}">
                    <a16:creationId xmlns:a16="http://schemas.microsoft.com/office/drawing/2014/main" id="{445B57F1-6351-BAB7-8FCA-0C1E03F67F20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04470" name="Oval 104469">
                <a:extLst>
                  <a:ext uri="{FF2B5EF4-FFF2-40B4-BE49-F238E27FC236}">
                    <a16:creationId xmlns:a16="http://schemas.microsoft.com/office/drawing/2014/main" id="{D29F17F6-8507-04A6-74E8-B105EB5E7CF1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</a:t>
                </a:r>
              </a:p>
            </p:txBody>
          </p:sp>
        </p:grpSp>
        <p:grpSp>
          <p:nvGrpSpPr>
            <p:cNvPr id="104452" name="Group 104451">
              <a:extLst>
                <a:ext uri="{FF2B5EF4-FFF2-40B4-BE49-F238E27FC236}">
                  <a16:creationId xmlns:a16="http://schemas.microsoft.com/office/drawing/2014/main" id="{A30CFA98-B17D-68A7-0ED5-EF6B6DC9C050}"/>
                </a:ext>
              </a:extLst>
            </p:cNvPr>
            <p:cNvGrpSpPr/>
            <p:nvPr/>
          </p:nvGrpSpPr>
          <p:grpSpPr>
            <a:xfrm>
              <a:off x="1642092" y="3833786"/>
              <a:ext cx="6254841" cy="626190"/>
              <a:chOff x="1594467" y="4803775"/>
              <a:chExt cx="6254841" cy="626190"/>
            </a:xfrm>
          </p:grpSpPr>
          <p:sp>
            <p:nvSpPr>
              <p:cNvPr id="104461" name="Oval 104460">
                <a:extLst>
                  <a:ext uri="{FF2B5EF4-FFF2-40B4-BE49-F238E27FC236}">
                    <a16:creationId xmlns:a16="http://schemas.microsoft.com/office/drawing/2014/main" id="{6CB58ED5-4345-BF45-ECDB-9C811E26973D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04462" name="Oval 104461">
                <a:extLst>
                  <a:ext uri="{FF2B5EF4-FFF2-40B4-BE49-F238E27FC236}">
                    <a16:creationId xmlns:a16="http://schemas.microsoft.com/office/drawing/2014/main" id="{613F58EB-6484-18ED-5D41-8BADF57F8958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04463" name="Oval 104462">
                <a:extLst>
                  <a:ext uri="{FF2B5EF4-FFF2-40B4-BE49-F238E27FC236}">
                    <a16:creationId xmlns:a16="http://schemas.microsoft.com/office/drawing/2014/main" id="{91D02C53-9898-EE4E-7263-8DD7BE31EB25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04464" name="Oval 104463">
                <a:extLst>
                  <a:ext uri="{FF2B5EF4-FFF2-40B4-BE49-F238E27FC236}">
                    <a16:creationId xmlns:a16="http://schemas.microsoft.com/office/drawing/2014/main" id="{5144DFDE-9C35-0A85-E56C-8E91D8DB9B74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4465" name="Oval 104464">
                <a:extLst>
                  <a:ext uri="{FF2B5EF4-FFF2-40B4-BE49-F238E27FC236}">
                    <a16:creationId xmlns:a16="http://schemas.microsoft.com/office/drawing/2014/main" id="{DFBD1D19-A87C-FB3A-FE6A-07F29EF5108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grpSp>
          <p:nvGrpSpPr>
            <p:cNvPr id="104453" name="Group 104452">
              <a:extLst>
                <a:ext uri="{FF2B5EF4-FFF2-40B4-BE49-F238E27FC236}">
                  <a16:creationId xmlns:a16="http://schemas.microsoft.com/office/drawing/2014/main" id="{5CF1F185-0841-E305-405A-96D69C9BE22A}"/>
                </a:ext>
              </a:extLst>
            </p:cNvPr>
            <p:cNvGrpSpPr/>
            <p:nvPr/>
          </p:nvGrpSpPr>
          <p:grpSpPr>
            <a:xfrm>
              <a:off x="1642092" y="2863797"/>
              <a:ext cx="6254841" cy="626190"/>
              <a:chOff x="1594467" y="4803775"/>
              <a:chExt cx="6254841" cy="626190"/>
            </a:xfrm>
          </p:grpSpPr>
          <p:sp>
            <p:nvSpPr>
              <p:cNvPr id="104454" name="Oval 104453">
                <a:extLst>
                  <a:ext uri="{FF2B5EF4-FFF2-40B4-BE49-F238E27FC236}">
                    <a16:creationId xmlns:a16="http://schemas.microsoft.com/office/drawing/2014/main" id="{6E719813-8B53-F964-9630-94BCB85A6942}"/>
                  </a:ext>
                </a:extLst>
              </p:cNvPr>
              <p:cNvSpPr/>
              <p:nvPr/>
            </p:nvSpPr>
            <p:spPr>
              <a:xfrm>
                <a:off x="1594467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455" name="Oval 104454">
                <a:extLst>
                  <a:ext uri="{FF2B5EF4-FFF2-40B4-BE49-F238E27FC236}">
                    <a16:creationId xmlns:a16="http://schemas.microsoft.com/office/drawing/2014/main" id="{FFE421A3-8E64-48F8-5401-6C9931E86915}"/>
                  </a:ext>
                </a:extLst>
              </p:cNvPr>
              <p:cNvSpPr/>
              <p:nvPr/>
            </p:nvSpPr>
            <p:spPr>
              <a:xfrm>
                <a:off x="300163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4457" name="Oval 104456">
                <a:extLst>
                  <a:ext uri="{FF2B5EF4-FFF2-40B4-BE49-F238E27FC236}">
                    <a16:creationId xmlns:a16="http://schemas.microsoft.com/office/drawing/2014/main" id="{A636701A-5AB3-78A6-7410-B144D1007FB0}"/>
                  </a:ext>
                </a:extLst>
              </p:cNvPr>
              <p:cNvSpPr/>
              <p:nvPr/>
            </p:nvSpPr>
            <p:spPr>
              <a:xfrm>
                <a:off x="4408793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458" name="Oval 104457">
                <a:extLst>
                  <a:ext uri="{FF2B5EF4-FFF2-40B4-BE49-F238E27FC236}">
                    <a16:creationId xmlns:a16="http://schemas.microsoft.com/office/drawing/2014/main" id="{7AC11583-0657-0CE2-A663-F831FB2E890C}"/>
                  </a:ext>
                </a:extLst>
              </p:cNvPr>
              <p:cNvSpPr/>
              <p:nvPr/>
            </p:nvSpPr>
            <p:spPr>
              <a:xfrm>
                <a:off x="5815956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4460" name="Oval 104459">
                <a:extLst>
                  <a:ext uri="{FF2B5EF4-FFF2-40B4-BE49-F238E27FC236}">
                    <a16:creationId xmlns:a16="http://schemas.microsoft.com/office/drawing/2014/main" id="{1A487AF9-6713-3CB8-D93C-30C3A5042BDA}"/>
                  </a:ext>
                </a:extLst>
              </p:cNvPr>
              <p:cNvSpPr/>
              <p:nvPr/>
            </p:nvSpPr>
            <p:spPr>
              <a:xfrm>
                <a:off x="7223120" y="4803775"/>
                <a:ext cx="626188" cy="62619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07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372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ADCAAD-D896-4FA1-7D56-5B9717180F33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  <p:grpSp>
        <p:nvGrpSpPr>
          <p:cNvPr id="112698" name="Group 112697">
            <a:extLst>
              <a:ext uri="{FF2B5EF4-FFF2-40B4-BE49-F238E27FC236}">
                <a16:creationId xmlns:a16="http://schemas.microsoft.com/office/drawing/2014/main" id="{B3CE7638-D67C-FA5F-B91E-A73C2B546500}"/>
              </a:ext>
            </a:extLst>
          </p:cNvPr>
          <p:cNvGrpSpPr/>
          <p:nvPr/>
        </p:nvGrpSpPr>
        <p:grpSpPr>
          <a:xfrm>
            <a:off x="6344943" y="2320869"/>
            <a:ext cx="4815763" cy="3505165"/>
            <a:chOff x="6371268" y="1996910"/>
            <a:chExt cx="4815763" cy="35051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E9CEF12-5A74-2CFE-65C7-25AEBE9E54B1}"/>
                </a:ext>
              </a:extLst>
            </p:cNvPr>
            <p:cNvCxnSpPr/>
            <p:nvPr/>
          </p:nvCxnSpPr>
          <p:spPr>
            <a:xfrm flipV="1">
              <a:off x="6379899" y="4326418"/>
              <a:ext cx="2837253" cy="115475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69D81D-FC97-D727-1225-3BF27854A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899" y="3944983"/>
              <a:ext cx="1368988" cy="153619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9FFD19-F329-FDD2-4250-5519E71A3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887" y="3944983"/>
              <a:ext cx="668818" cy="7106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42DF3A-C77D-31D5-695A-65DBFD9CB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705" y="4646241"/>
              <a:ext cx="454588" cy="83493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3B9DA9-D193-404A-AFD2-A78A63B6D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1148" y="3255264"/>
              <a:ext cx="610544" cy="222591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9240A7-F0C3-1AB6-41C2-938822D84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25790" y="4340820"/>
              <a:ext cx="825573" cy="11403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4EE264-71C3-2D4C-A323-B92690DD7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99" y="5481175"/>
              <a:ext cx="480713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4155CD-8584-8F64-2F72-6BC1013A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0218" y="4436146"/>
              <a:ext cx="316916" cy="104502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AC2EF7-3D04-0480-AD45-3F0FE32273A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0764" y="4436146"/>
              <a:ext cx="797635" cy="103025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7C12D7-1908-BA8B-975E-105AA53E3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8399" y="2002135"/>
              <a:ext cx="0" cy="34642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B1D07B-3777-5AF6-30C6-6B38DADB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6945" y="1996910"/>
              <a:ext cx="0" cy="350516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82FF98-80C5-5F80-97F7-573ED3BF89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2002135"/>
              <a:ext cx="4807132" cy="147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1687238-7993-DA34-52F6-424FC319D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9899" y="1996910"/>
              <a:ext cx="1368988" cy="19532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C46809-422D-7CEB-A258-9F09BB865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467" y="2005139"/>
              <a:ext cx="147796" cy="12501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560674-345D-E75F-5014-DBF2FB2F4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3450" y="3759490"/>
              <a:ext cx="801042" cy="6723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315AD08-D83B-0488-DA87-F0863DF3A3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4998" y="4300292"/>
              <a:ext cx="1172136" cy="1291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2C18E-12B6-26C7-D632-6F20D0A80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980" y="3264255"/>
              <a:ext cx="1761487" cy="685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AE8639-F51C-DCBC-106F-C4109A557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2706" y="2022130"/>
              <a:ext cx="1681786" cy="12659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0" name="Straight Connector 112639">
              <a:extLst>
                <a:ext uri="{FF2B5EF4-FFF2-40B4-BE49-F238E27FC236}">
                  <a16:creationId xmlns:a16="http://schemas.microsoft.com/office/drawing/2014/main" id="{70FDFB04-95E1-DA8E-7686-7A5D1143E3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8466" y="2869566"/>
              <a:ext cx="1344240" cy="3856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3" name="Straight Connector 112642">
              <a:extLst>
                <a:ext uri="{FF2B5EF4-FFF2-40B4-BE49-F238E27FC236}">
                  <a16:creationId xmlns:a16="http://schemas.microsoft.com/office/drawing/2014/main" id="{2B3E7BF8-4D5E-6C51-309E-73ACA12F5A68}"/>
                </a:ext>
              </a:extLst>
            </p:cNvPr>
            <p:cNvCxnSpPr>
              <a:cxnSpLocks/>
            </p:cNvCxnSpPr>
            <p:nvPr/>
          </p:nvCxnSpPr>
          <p:spPr>
            <a:xfrm>
              <a:off x="7576746" y="2005139"/>
              <a:ext cx="1649044" cy="233568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5" name="Straight Connector 112644">
              <a:extLst>
                <a:ext uri="{FF2B5EF4-FFF2-40B4-BE49-F238E27FC236}">
                  <a16:creationId xmlns:a16="http://schemas.microsoft.com/office/drawing/2014/main" id="{6EB626D4-9AA3-2CE4-3130-92E7B0679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4393" y="2027355"/>
              <a:ext cx="512353" cy="9462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48" name="Straight Connector 112647">
              <a:extLst>
                <a:ext uri="{FF2B5EF4-FFF2-40B4-BE49-F238E27FC236}">
                  <a16:creationId xmlns:a16="http://schemas.microsoft.com/office/drawing/2014/main" id="{9C1990D5-9B0D-97F8-8569-5A89C6AA5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915" y="2986169"/>
              <a:ext cx="675847" cy="5388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0" name="Straight Connector 112649">
              <a:extLst>
                <a:ext uri="{FF2B5EF4-FFF2-40B4-BE49-F238E27FC236}">
                  <a16:creationId xmlns:a16="http://schemas.microsoft.com/office/drawing/2014/main" id="{76CD892D-A092-0552-FA1B-857C7542B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1268" y="3524969"/>
              <a:ext cx="1353712" cy="4200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3" name="Straight Connector 112652">
              <a:extLst>
                <a:ext uri="{FF2B5EF4-FFF2-40B4-BE49-F238E27FC236}">
                  <a16:creationId xmlns:a16="http://schemas.microsoft.com/office/drawing/2014/main" id="{8F326B46-E21A-CA7E-DD36-C5839DB58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255" y="2851839"/>
              <a:ext cx="441231" cy="108791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5" name="Straight Connector 112654">
              <a:extLst>
                <a:ext uri="{FF2B5EF4-FFF2-40B4-BE49-F238E27FC236}">
                  <a16:creationId xmlns:a16="http://schemas.microsoft.com/office/drawing/2014/main" id="{22F94081-22D7-DD55-E0E3-105302B03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1486" y="2027355"/>
              <a:ext cx="370113" cy="81840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9" name="Straight Connector 112658">
              <a:extLst>
                <a:ext uri="{FF2B5EF4-FFF2-40B4-BE49-F238E27FC236}">
                  <a16:creationId xmlns:a16="http://schemas.microsoft.com/office/drawing/2014/main" id="{B6D2ACE9-0E3E-1777-8F95-7EE531BEE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5360" y="2036322"/>
              <a:ext cx="984859" cy="6902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63" name="Straight Connector 112662">
              <a:extLst>
                <a:ext uri="{FF2B5EF4-FFF2-40B4-BE49-F238E27FC236}">
                  <a16:creationId xmlns:a16="http://schemas.microsoft.com/office/drawing/2014/main" id="{5DC99364-12AF-71AF-4DC8-E242F48F1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263" y="2726620"/>
              <a:ext cx="2456033" cy="2419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4" name="Straight Connector 112673">
              <a:extLst>
                <a:ext uri="{FF2B5EF4-FFF2-40B4-BE49-F238E27FC236}">
                  <a16:creationId xmlns:a16="http://schemas.microsoft.com/office/drawing/2014/main" id="{718F49C1-6012-4B5C-6686-62B8786C1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0365" y="2694553"/>
              <a:ext cx="698216" cy="3206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76" name="Straight Connector 112675">
              <a:extLst>
                <a:ext uri="{FF2B5EF4-FFF2-40B4-BE49-F238E27FC236}">
                  <a16:creationId xmlns:a16="http://schemas.microsoft.com/office/drawing/2014/main" id="{4B2D2925-0380-A963-07E8-FDC000D33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5918" y="2031675"/>
              <a:ext cx="1498574" cy="172781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0" name="Straight Connector 112689">
              <a:extLst>
                <a:ext uri="{FF2B5EF4-FFF2-40B4-BE49-F238E27FC236}">
                  <a16:creationId xmlns:a16="http://schemas.microsoft.com/office/drawing/2014/main" id="{6B17BBFC-9917-7C0D-9940-505E25CCE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7705" y="3584448"/>
              <a:ext cx="266482" cy="107115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3" name="Straight Connector 112692">
              <a:extLst>
                <a:ext uri="{FF2B5EF4-FFF2-40B4-BE49-F238E27FC236}">
                  <a16:creationId xmlns:a16="http://schemas.microsoft.com/office/drawing/2014/main" id="{59518324-EFD9-1F57-F6D6-B2302945120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90" y="3294729"/>
              <a:ext cx="853224" cy="113367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96" name="Straight Connector 112695">
              <a:extLst>
                <a:ext uri="{FF2B5EF4-FFF2-40B4-BE49-F238E27FC236}">
                  <a16:creationId xmlns:a16="http://schemas.microsoft.com/office/drawing/2014/main" id="{643D23E1-F420-C14C-5354-A87A2AF15E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3165" y="3280221"/>
              <a:ext cx="1671327" cy="47690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927" name="Group 112926">
            <a:extLst>
              <a:ext uri="{FF2B5EF4-FFF2-40B4-BE49-F238E27FC236}">
                <a16:creationId xmlns:a16="http://schemas.microsoft.com/office/drawing/2014/main" id="{189CC79A-456B-7445-0147-E4FAFE1E0529}"/>
              </a:ext>
            </a:extLst>
          </p:cNvPr>
          <p:cNvGrpSpPr/>
          <p:nvPr/>
        </p:nvGrpSpPr>
        <p:grpSpPr>
          <a:xfrm>
            <a:off x="6312171" y="2256900"/>
            <a:ext cx="4889175" cy="3603720"/>
            <a:chOff x="6312171" y="2256900"/>
            <a:chExt cx="4889175" cy="3603720"/>
          </a:xfrm>
        </p:grpSpPr>
        <p:grpSp>
          <p:nvGrpSpPr>
            <p:cNvPr id="112925" name="Group 112924">
              <a:extLst>
                <a:ext uri="{FF2B5EF4-FFF2-40B4-BE49-F238E27FC236}">
                  <a16:creationId xmlns:a16="http://schemas.microsoft.com/office/drawing/2014/main" id="{429A196F-C25F-682A-1FF4-C4C60765BAA9}"/>
                </a:ext>
              </a:extLst>
            </p:cNvPr>
            <p:cNvGrpSpPr/>
            <p:nvPr/>
          </p:nvGrpSpPr>
          <p:grpSpPr>
            <a:xfrm>
              <a:off x="6312171" y="2256900"/>
              <a:ext cx="4889175" cy="3596335"/>
              <a:chOff x="6312171" y="2256900"/>
              <a:chExt cx="4889175" cy="3596335"/>
            </a:xfrm>
          </p:grpSpPr>
          <p:sp>
            <p:nvSpPr>
              <p:cNvPr id="112699" name="Oval 112698">
                <a:extLst>
                  <a:ext uri="{FF2B5EF4-FFF2-40B4-BE49-F238E27FC236}">
                    <a16:creationId xmlns:a16="http://schemas.microsoft.com/office/drawing/2014/main" id="{4FF510F7-A10A-26B1-7CC6-FB2E13473F12}"/>
                  </a:ext>
                </a:extLst>
              </p:cNvPr>
              <p:cNvSpPr/>
              <p:nvPr/>
            </p:nvSpPr>
            <p:spPr>
              <a:xfrm>
                <a:off x="6976844" y="261472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0" name="Oval 112699">
                <a:extLst>
                  <a:ext uri="{FF2B5EF4-FFF2-40B4-BE49-F238E27FC236}">
                    <a16:creationId xmlns:a16="http://schemas.microsoft.com/office/drawing/2014/main" id="{CB31D863-8871-C3B0-0ADE-F6B3178C5998}"/>
                  </a:ext>
                </a:extLst>
              </p:cNvPr>
              <p:cNvSpPr/>
              <p:nvPr/>
            </p:nvSpPr>
            <p:spPr>
              <a:xfrm>
                <a:off x="7506423" y="288250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1" name="Oval 112700">
                <a:extLst>
                  <a:ext uri="{FF2B5EF4-FFF2-40B4-BE49-F238E27FC236}">
                    <a16:creationId xmlns:a16="http://schemas.microsoft.com/office/drawing/2014/main" id="{BDF8CECE-6623-7EC6-26CB-1988B1E85C18}"/>
                  </a:ext>
                </a:extLst>
              </p:cNvPr>
              <p:cNvSpPr/>
              <p:nvPr/>
            </p:nvSpPr>
            <p:spPr>
              <a:xfrm>
                <a:off x="6564111" y="315456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2" name="Oval 112701">
                <a:extLst>
                  <a:ext uri="{FF2B5EF4-FFF2-40B4-BE49-F238E27FC236}">
                    <a16:creationId xmlns:a16="http://schemas.microsoft.com/office/drawing/2014/main" id="{664488C8-2416-44F0-8B7D-53F86AFC7FD2}"/>
                  </a:ext>
                </a:extLst>
              </p:cNvPr>
              <p:cNvSpPr/>
              <p:nvPr/>
            </p:nvSpPr>
            <p:spPr>
              <a:xfrm>
                <a:off x="6951049" y="369151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3" name="Oval 112702">
                <a:extLst>
                  <a:ext uri="{FF2B5EF4-FFF2-40B4-BE49-F238E27FC236}">
                    <a16:creationId xmlns:a16="http://schemas.microsoft.com/office/drawing/2014/main" id="{BEAA1C83-6796-5CCD-54D3-F7BDC83BFDE0}"/>
                  </a:ext>
                </a:extLst>
              </p:cNvPr>
              <p:cNvSpPr/>
              <p:nvPr/>
            </p:nvSpPr>
            <p:spPr>
              <a:xfrm>
                <a:off x="6759840" y="460929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4" name="Oval 112703">
                <a:extLst>
                  <a:ext uri="{FF2B5EF4-FFF2-40B4-BE49-F238E27FC236}">
                    <a16:creationId xmlns:a16="http://schemas.microsoft.com/office/drawing/2014/main" id="{992DC5A4-4FD4-B783-D32B-449FE30A6FE4}"/>
                  </a:ext>
                </a:extLst>
              </p:cNvPr>
              <p:cNvSpPr/>
              <p:nvPr/>
            </p:nvSpPr>
            <p:spPr>
              <a:xfrm>
                <a:off x="7552930" y="482533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5" name="Oval 112704">
                <a:extLst>
                  <a:ext uri="{FF2B5EF4-FFF2-40B4-BE49-F238E27FC236}">
                    <a16:creationId xmlns:a16="http://schemas.microsoft.com/office/drawing/2014/main" id="{8C8BDB47-15C7-7759-D638-9FC794948B10}"/>
                  </a:ext>
                </a:extLst>
              </p:cNvPr>
              <p:cNvSpPr/>
              <p:nvPr/>
            </p:nvSpPr>
            <p:spPr>
              <a:xfrm>
                <a:off x="7595659" y="357898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6" name="Oval 112705">
                <a:extLst>
                  <a:ext uri="{FF2B5EF4-FFF2-40B4-BE49-F238E27FC236}">
                    <a16:creationId xmlns:a16="http://schemas.microsoft.com/office/drawing/2014/main" id="{A9F61D0E-C75D-B5EF-0E72-06C985348F16}"/>
                  </a:ext>
                </a:extLst>
              </p:cNvPr>
              <p:cNvSpPr/>
              <p:nvPr/>
            </p:nvSpPr>
            <p:spPr>
              <a:xfrm>
                <a:off x="8022938" y="257492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7" name="Oval 112706">
                <a:extLst>
                  <a:ext uri="{FF2B5EF4-FFF2-40B4-BE49-F238E27FC236}">
                    <a16:creationId xmlns:a16="http://schemas.microsoft.com/office/drawing/2014/main" id="{0003C14B-463E-AA93-5DDF-4A189FA32E27}"/>
                  </a:ext>
                </a:extLst>
              </p:cNvPr>
              <p:cNvSpPr/>
              <p:nvPr/>
            </p:nvSpPr>
            <p:spPr>
              <a:xfrm>
                <a:off x="8627953" y="278689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8" name="Oval 112707">
                <a:extLst>
                  <a:ext uri="{FF2B5EF4-FFF2-40B4-BE49-F238E27FC236}">
                    <a16:creationId xmlns:a16="http://schemas.microsoft.com/office/drawing/2014/main" id="{369A2D56-99E2-D70E-0E56-552D60CC3EFB}"/>
                  </a:ext>
                </a:extLst>
              </p:cNvPr>
              <p:cNvSpPr/>
              <p:nvPr/>
            </p:nvSpPr>
            <p:spPr>
              <a:xfrm>
                <a:off x="9205460" y="254916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09" name="Oval 112708">
                <a:extLst>
                  <a:ext uri="{FF2B5EF4-FFF2-40B4-BE49-F238E27FC236}">
                    <a16:creationId xmlns:a16="http://schemas.microsoft.com/office/drawing/2014/main" id="{16C32A37-1C44-1150-A076-C8575C7B4823}"/>
                  </a:ext>
                </a:extLst>
              </p:cNvPr>
              <p:cNvSpPr/>
              <p:nvPr/>
            </p:nvSpPr>
            <p:spPr>
              <a:xfrm>
                <a:off x="9720013" y="27314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0" name="Oval 112709">
                <a:extLst>
                  <a:ext uri="{FF2B5EF4-FFF2-40B4-BE49-F238E27FC236}">
                    <a16:creationId xmlns:a16="http://schemas.microsoft.com/office/drawing/2014/main" id="{582D54DA-DCC1-D9D7-F02A-645B7E641BE6}"/>
                  </a:ext>
                </a:extLst>
              </p:cNvPr>
              <p:cNvSpPr/>
              <p:nvPr/>
            </p:nvSpPr>
            <p:spPr>
              <a:xfrm>
                <a:off x="10259829" y="2566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1" name="Oval 112710">
                <a:extLst>
                  <a:ext uri="{FF2B5EF4-FFF2-40B4-BE49-F238E27FC236}">
                    <a16:creationId xmlns:a16="http://schemas.microsoft.com/office/drawing/2014/main" id="{15AAEDB0-CEF6-C938-3706-36D5632A298B}"/>
                  </a:ext>
                </a:extLst>
              </p:cNvPr>
              <p:cNvSpPr/>
              <p:nvPr/>
            </p:nvSpPr>
            <p:spPr>
              <a:xfrm>
                <a:off x="10809339" y="308512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3" name="Oval 112712">
                <a:extLst>
                  <a:ext uri="{FF2B5EF4-FFF2-40B4-BE49-F238E27FC236}">
                    <a16:creationId xmlns:a16="http://schemas.microsoft.com/office/drawing/2014/main" id="{E318E7A3-981C-D3E2-B8CC-93627516E4FA}"/>
                  </a:ext>
                </a:extLst>
              </p:cNvPr>
              <p:cNvSpPr/>
              <p:nvPr/>
            </p:nvSpPr>
            <p:spPr>
              <a:xfrm>
                <a:off x="10204059" y="347724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4" name="Oval 112713">
                <a:extLst>
                  <a:ext uri="{FF2B5EF4-FFF2-40B4-BE49-F238E27FC236}">
                    <a16:creationId xmlns:a16="http://schemas.microsoft.com/office/drawing/2014/main" id="{7741C703-0328-B41F-C3BF-ED8FFDA06201}"/>
                  </a:ext>
                </a:extLst>
              </p:cNvPr>
              <p:cNvSpPr/>
              <p:nvPr/>
            </p:nvSpPr>
            <p:spPr>
              <a:xfrm>
                <a:off x="9640919" y="318064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5" name="Oval 112714">
                <a:extLst>
                  <a:ext uri="{FF2B5EF4-FFF2-40B4-BE49-F238E27FC236}">
                    <a16:creationId xmlns:a16="http://schemas.microsoft.com/office/drawing/2014/main" id="{9B104B76-4A88-D35A-FB3C-C37E14E86274}"/>
                  </a:ext>
                </a:extLst>
              </p:cNvPr>
              <p:cNvSpPr/>
              <p:nvPr/>
            </p:nvSpPr>
            <p:spPr>
              <a:xfrm>
                <a:off x="9051547" y="323365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6" name="Oval 112715">
                <a:extLst>
                  <a:ext uri="{FF2B5EF4-FFF2-40B4-BE49-F238E27FC236}">
                    <a16:creationId xmlns:a16="http://schemas.microsoft.com/office/drawing/2014/main" id="{A1A707B0-60B0-9CF0-D55E-4A6BE7A4D22A}"/>
                  </a:ext>
                </a:extLst>
              </p:cNvPr>
              <p:cNvSpPr/>
              <p:nvPr/>
            </p:nvSpPr>
            <p:spPr>
              <a:xfrm>
                <a:off x="8669667" y="352758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7" name="Oval 112716">
                <a:extLst>
                  <a:ext uri="{FF2B5EF4-FFF2-40B4-BE49-F238E27FC236}">
                    <a16:creationId xmlns:a16="http://schemas.microsoft.com/office/drawing/2014/main" id="{A0C39328-CA45-E1B6-5007-84A84D13C7DC}"/>
                  </a:ext>
                </a:extLst>
              </p:cNvPr>
              <p:cNvSpPr/>
              <p:nvPr/>
            </p:nvSpPr>
            <p:spPr>
              <a:xfrm>
                <a:off x="8148832" y="373308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8" name="Oval 112717">
                <a:extLst>
                  <a:ext uri="{FF2B5EF4-FFF2-40B4-BE49-F238E27FC236}">
                    <a16:creationId xmlns:a16="http://schemas.microsoft.com/office/drawing/2014/main" id="{A79ED59D-7DE9-9329-2DD9-7BAB88C16A70}"/>
                  </a:ext>
                </a:extLst>
              </p:cNvPr>
              <p:cNvSpPr/>
              <p:nvPr/>
            </p:nvSpPr>
            <p:spPr>
              <a:xfrm>
                <a:off x="8206009" y="4344246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19" name="Oval 112718">
                <a:extLst>
                  <a:ext uri="{FF2B5EF4-FFF2-40B4-BE49-F238E27FC236}">
                    <a16:creationId xmlns:a16="http://schemas.microsoft.com/office/drawing/2014/main" id="{76751302-F66B-4845-27B4-F354CD9F62A2}"/>
                  </a:ext>
                </a:extLst>
              </p:cNvPr>
              <p:cNvSpPr/>
              <p:nvPr/>
            </p:nvSpPr>
            <p:spPr>
              <a:xfrm>
                <a:off x="8683439" y="4470607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1" name="Oval 112720">
                <a:extLst>
                  <a:ext uri="{FF2B5EF4-FFF2-40B4-BE49-F238E27FC236}">
                    <a16:creationId xmlns:a16="http://schemas.microsoft.com/office/drawing/2014/main" id="{5E78156C-E74D-9D53-A5F5-F65C58E1C2E3}"/>
                  </a:ext>
                </a:extLst>
              </p:cNvPr>
              <p:cNvSpPr/>
              <p:nvPr/>
            </p:nvSpPr>
            <p:spPr>
              <a:xfrm>
                <a:off x="9012892" y="399697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2" name="Oval 112721">
                <a:extLst>
                  <a:ext uri="{FF2B5EF4-FFF2-40B4-BE49-F238E27FC236}">
                    <a16:creationId xmlns:a16="http://schemas.microsoft.com/office/drawing/2014/main" id="{5CEE9735-6B25-80E5-7BD7-43E1B7D9E3A8}"/>
                  </a:ext>
                </a:extLst>
              </p:cNvPr>
              <p:cNvSpPr/>
              <p:nvPr/>
            </p:nvSpPr>
            <p:spPr>
              <a:xfrm>
                <a:off x="10236011" y="411828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3" name="Oval 112722">
                <a:extLst>
                  <a:ext uri="{FF2B5EF4-FFF2-40B4-BE49-F238E27FC236}">
                    <a16:creationId xmlns:a16="http://schemas.microsoft.com/office/drawing/2014/main" id="{AB045931-C626-E106-5657-EB4BE6D9FCC8}"/>
                  </a:ext>
                </a:extLst>
              </p:cNvPr>
              <p:cNvSpPr/>
              <p:nvPr/>
            </p:nvSpPr>
            <p:spPr>
              <a:xfrm>
                <a:off x="10797404" y="48082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4" name="Oval 112723">
                <a:extLst>
                  <a:ext uri="{FF2B5EF4-FFF2-40B4-BE49-F238E27FC236}">
                    <a16:creationId xmlns:a16="http://schemas.microsoft.com/office/drawing/2014/main" id="{CB420FB1-9379-6F83-45BD-72AC2CA9C04E}"/>
                  </a:ext>
                </a:extLst>
              </p:cNvPr>
              <p:cNvSpPr/>
              <p:nvPr/>
            </p:nvSpPr>
            <p:spPr>
              <a:xfrm>
                <a:off x="10435882" y="5367311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5" name="Oval 112724">
                <a:extLst>
                  <a:ext uri="{FF2B5EF4-FFF2-40B4-BE49-F238E27FC236}">
                    <a16:creationId xmlns:a16="http://schemas.microsoft.com/office/drawing/2014/main" id="{11E58439-DCC7-D70C-5ACF-31CBEF988B62}"/>
                  </a:ext>
                </a:extLst>
              </p:cNvPr>
              <p:cNvSpPr/>
              <p:nvPr/>
            </p:nvSpPr>
            <p:spPr>
              <a:xfrm>
                <a:off x="9836621" y="505498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7" name="Oval 112726">
                <a:extLst>
                  <a:ext uri="{FF2B5EF4-FFF2-40B4-BE49-F238E27FC236}">
                    <a16:creationId xmlns:a16="http://schemas.microsoft.com/office/drawing/2014/main" id="{A1A98A9F-ED6E-F0BA-9846-1447D6F4CAF0}"/>
                  </a:ext>
                </a:extLst>
              </p:cNvPr>
              <p:cNvSpPr/>
              <p:nvPr/>
            </p:nvSpPr>
            <p:spPr>
              <a:xfrm>
                <a:off x="9564465" y="426720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8" name="Oval 112727">
                <a:extLst>
                  <a:ext uri="{FF2B5EF4-FFF2-40B4-BE49-F238E27FC236}">
                    <a16:creationId xmlns:a16="http://schemas.microsoft.com/office/drawing/2014/main" id="{50424078-8C75-6A04-E4A8-6A26054CCADD}"/>
                  </a:ext>
                </a:extLst>
              </p:cNvPr>
              <p:cNvSpPr/>
              <p:nvPr/>
            </p:nvSpPr>
            <p:spPr>
              <a:xfrm>
                <a:off x="9269859" y="5351088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29" name="Oval 112728">
                <a:extLst>
                  <a:ext uri="{FF2B5EF4-FFF2-40B4-BE49-F238E27FC236}">
                    <a16:creationId xmlns:a16="http://schemas.microsoft.com/office/drawing/2014/main" id="{CE723B73-D5A4-215E-3A19-1CBBF4EA5571}"/>
                  </a:ext>
                </a:extLst>
              </p:cNvPr>
              <p:cNvSpPr/>
              <p:nvPr/>
            </p:nvSpPr>
            <p:spPr>
              <a:xfrm>
                <a:off x="8732412" y="511616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0" name="Oval 112729">
                <a:extLst>
                  <a:ext uri="{FF2B5EF4-FFF2-40B4-BE49-F238E27FC236}">
                    <a16:creationId xmlns:a16="http://schemas.microsoft.com/office/drawing/2014/main" id="{0191FB2C-27DB-2E56-B0B0-E1AB13D66D26}"/>
                  </a:ext>
                </a:extLst>
              </p:cNvPr>
              <p:cNvSpPr/>
              <p:nvPr/>
            </p:nvSpPr>
            <p:spPr>
              <a:xfrm>
                <a:off x="7927740" y="546206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1" name="Oval 112730">
                <a:extLst>
                  <a:ext uri="{FF2B5EF4-FFF2-40B4-BE49-F238E27FC236}">
                    <a16:creationId xmlns:a16="http://schemas.microsoft.com/office/drawing/2014/main" id="{A6D61442-8303-6BED-3617-5E9577350BA3}"/>
                  </a:ext>
                </a:extLst>
              </p:cNvPr>
              <p:cNvSpPr/>
              <p:nvPr/>
            </p:nvSpPr>
            <p:spPr>
              <a:xfrm>
                <a:off x="6314872" y="310914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2" name="Oval 112731">
                <a:extLst>
                  <a:ext uri="{FF2B5EF4-FFF2-40B4-BE49-F238E27FC236}">
                    <a16:creationId xmlns:a16="http://schemas.microsoft.com/office/drawing/2014/main" id="{68581362-802D-B3AE-E684-8404357D6534}"/>
                  </a:ext>
                </a:extLst>
              </p:cNvPr>
              <p:cNvSpPr/>
              <p:nvPr/>
            </p:nvSpPr>
            <p:spPr>
              <a:xfrm>
                <a:off x="6312171" y="463180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3" name="Oval 112732">
                <a:extLst>
                  <a:ext uri="{FF2B5EF4-FFF2-40B4-BE49-F238E27FC236}">
                    <a16:creationId xmlns:a16="http://schemas.microsoft.com/office/drawing/2014/main" id="{7817A609-2BE0-94F0-F0D7-CC779FD29B66}"/>
                  </a:ext>
                </a:extLst>
              </p:cNvPr>
              <p:cNvSpPr/>
              <p:nvPr/>
            </p:nvSpPr>
            <p:spPr>
              <a:xfrm>
                <a:off x="6973707" y="2260359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4" name="Oval 112733">
                <a:extLst>
                  <a:ext uri="{FF2B5EF4-FFF2-40B4-BE49-F238E27FC236}">
                    <a16:creationId xmlns:a16="http://schemas.microsoft.com/office/drawing/2014/main" id="{8CB7CD05-FD27-A91A-85A5-C1D60B14771E}"/>
                  </a:ext>
                </a:extLst>
              </p:cNvPr>
              <p:cNvSpPr/>
              <p:nvPr/>
            </p:nvSpPr>
            <p:spPr>
              <a:xfrm>
                <a:off x="8017633" y="225690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5" name="Oval 112734">
                <a:extLst>
                  <a:ext uri="{FF2B5EF4-FFF2-40B4-BE49-F238E27FC236}">
                    <a16:creationId xmlns:a16="http://schemas.microsoft.com/office/drawing/2014/main" id="{D9A2609D-B79B-FA08-8E03-9138497675AE}"/>
                  </a:ext>
                </a:extLst>
              </p:cNvPr>
              <p:cNvSpPr/>
              <p:nvPr/>
            </p:nvSpPr>
            <p:spPr>
              <a:xfrm>
                <a:off x="9073641" y="2290374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6" name="Oval 112735">
                <a:extLst>
                  <a:ext uri="{FF2B5EF4-FFF2-40B4-BE49-F238E27FC236}">
                    <a16:creationId xmlns:a16="http://schemas.microsoft.com/office/drawing/2014/main" id="{4B02CDC5-3B90-3D88-5448-1189A7374C85}"/>
                  </a:ext>
                </a:extLst>
              </p:cNvPr>
              <p:cNvSpPr/>
              <p:nvPr/>
            </p:nvSpPr>
            <p:spPr>
              <a:xfrm>
                <a:off x="10256567" y="2274592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7" name="Oval 112736">
                <a:extLst>
                  <a:ext uri="{FF2B5EF4-FFF2-40B4-BE49-F238E27FC236}">
                    <a16:creationId xmlns:a16="http://schemas.microsoft.com/office/drawing/2014/main" id="{F3ED1684-7A52-2DE7-0800-E579F7F64085}"/>
                  </a:ext>
                </a:extLst>
              </p:cNvPr>
              <p:cNvSpPr/>
              <p:nvPr/>
            </p:nvSpPr>
            <p:spPr>
              <a:xfrm>
                <a:off x="11090374" y="316291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8" name="Oval 112737">
                <a:extLst>
                  <a:ext uri="{FF2B5EF4-FFF2-40B4-BE49-F238E27FC236}">
                    <a16:creationId xmlns:a16="http://schemas.microsoft.com/office/drawing/2014/main" id="{1D7A0033-E012-37E8-E38F-7FFDAC9D5A62}"/>
                  </a:ext>
                </a:extLst>
              </p:cNvPr>
              <p:cNvSpPr/>
              <p:nvPr/>
            </p:nvSpPr>
            <p:spPr>
              <a:xfrm>
                <a:off x="11090374" y="4856585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39" name="Oval 112738">
                <a:extLst>
                  <a:ext uri="{FF2B5EF4-FFF2-40B4-BE49-F238E27FC236}">
                    <a16:creationId xmlns:a16="http://schemas.microsoft.com/office/drawing/2014/main" id="{5CBF1079-1C02-3DCA-228C-E1C83E39334D}"/>
                  </a:ext>
                </a:extLst>
              </p:cNvPr>
              <p:cNvSpPr/>
              <p:nvPr/>
            </p:nvSpPr>
            <p:spPr>
              <a:xfrm>
                <a:off x="10458359" y="5742263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40" name="Oval 112739">
                <a:extLst>
                  <a:ext uri="{FF2B5EF4-FFF2-40B4-BE49-F238E27FC236}">
                    <a16:creationId xmlns:a16="http://schemas.microsoft.com/office/drawing/2014/main" id="{8440F44D-3AAE-625B-B6E4-6BA6154F839F}"/>
                  </a:ext>
                </a:extLst>
              </p:cNvPr>
              <p:cNvSpPr/>
              <p:nvPr/>
            </p:nvSpPr>
            <p:spPr>
              <a:xfrm>
                <a:off x="9318471" y="5734690"/>
                <a:ext cx="110972" cy="110972"/>
              </a:xfrm>
              <a:prstGeom prst="ellipse">
                <a:avLst/>
              </a:prstGeom>
              <a:solidFill>
                <a:srgbClr val="0043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741" name="Oval 112740">
              <a:extLst>
                <a:ext uri="{FF2B5EF4-FFF2-40B4-BE49-F238E27FC236}">
                  <a16:creationId xmlns:a16="http://schemas.microsoft.com/office/drawing/2014/main" id="{A164E849-B995-6AD5-FAE7-1A3406A71E1E}"/>
                </a:ext>
              </a:extLst>
            </p:cNvPr>
            <p:cNvSpPr/>
            <p:nvPr/>
          </p:nvSpPr>
          <p:spPr>
            <a:xfrm>
              <a:off x="7730596" y="5749648"/>
              <a:ext cx="110972" cy="110972"/>
            </a:xfrm>
            <a:prstGeom prst="ellipse">
              <a:avLst/>
            </a:prstGeom>
            <a:solidFill>
              <a:srgbClr val="0043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26" name="Group 112925">
            <a:extLst>
              <a:ext uri="{FF2B5EF4-FFF2-40B4-BE49-F238E27FC236}">
                <a16:creationId xmlns:a16="http://schemas.microsoft.com/office/drawing/2014/main" id="{A3144369-275C-7D89-F111-C5B6BCE2E669}"/>
              </a:ext>
            </a:extLst>
          </p:cNvPr>
          <p:cNvGrpSpPr/>
          <p:nvPr/>
        </p:nvGrpSpPr>
        <p:grpSpPr>
          <a:xfrm>
            <a:off x="6423143" y="2367872"/>
            <a:ext cx="4667231" cy="3381776"/>
            <a:chOff x="6423143" y="2367872"/>
            <a:chExt cx="4667231" cy="3381776"/>
          </a:xfrm>
        </p:grpSpPr>
        <p:cxnSp>
          <p:nvCxnSpPr>
            <p:cNvPr id="112760" name="Straight Connector 112759">
              <a:extLst>
                <a:ext uri="{FF2B5EF4-FFF2-40B4-BE49-F238E27FC236}">
                  <a16:creationId xmlns:a16="http://schemas.microsoft.com/office/drawing/2014/main" id="{AE5F14AE-F379-398A-5A8A-0823240550A5}"/>
                </a:ext>
              </a:extLst>
            </p:cNvPr>
            <p:cNvCxnSpPr>
              <a:cxnSpLocks/>
              <a:stCxn id="112705" idx="0"/>
              <a:endCxn id="112700" idx="4"/>
            </p:cNvCxnSpPr>
            <p:nvPr/>
          </p:nvCxnSpPr>
          <p:spPr>
            <a:xfrm flipH="1" flipV="1">
              <a:off x="7561909" y="2993475"/>
              <a:ext cx="89236" cy="58551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924" name="Group 112923">
              <a:extLst>
                <a:ext uri="{FF2B5EF4-FFF2-40B4-BE49-F238E27FC236}">
                  <a16:creationId xmlns:a16="http://schemas.microsoft.com/office/drawing/2014/main" id="{F65D4459-BEE3-63AB-0714-C371A57C3CEC}"/>
                </a:ext>
              </a:extLst>
            </p:cNvPr>
            <p:cNvGrpSpPr/>
            <p:nvPr/>
          </p:nvGrpSpPr>
          <p:grpSpPr>
            <a:xfrm>
              <a:off x="6423143" y="2367872"/>
              <a:ext cx="4667231" cy="3381776"/>
              <a:chOff x="6423143" y="2367872"/>
              <a:chExt cx="4667231" cy="3381776"/>
            </a:xfrm>
          </p:grpSpPr>
          <p:cxnSp>
            <p:nvCxnSpPr>
              <p:cNvPr id="112908" name="Straight Connector 112907">
                <a:extLst>
                  <a:ext uri="{FF2B5EF4-FFF2-40B4-BE49-F238E27FC236}">
                    <a16:creationId xmlns:a16="http://schemas.microsoft.com/office/drawing/2014/main" id="{EE5192FC-37ED-C68E-58AE-1053D745283A}"/>
                  </a:ext>
                </a:extLst>
              </p:cNvPr>
              <p:cNvCxnSpPr>
                <a:cxnSpLocks/>
                <a:stCxn id="112724" idx="7"/>
                <a:endCxn id="112723" idx="3"/>
              </p:cNvCxnSpPr>
              <p:nvPr/>
            </p:nvCxnSpPr>
            <p:spPr>
              <a:xfrm flipV="1">
                <a:off x="10530603" y="4903009"/>
                <a:ext cx="283052" cy="48055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23" name="Group 112922">
                <a:extLst>
                  <a:ext uri="{FF2B5EF4-FFF2-40B4-BE49-F238E27FC236}">
                    <a16:creationId xmlns:a16="http://schemas.microsoft.com/office/drawing/2014/main" id="{08106C85-EDE0-51E8-5669-8A167B35542A}"/>
                  </a:ext>
                </a:extLst>
              </p:cNvPr>
              <p:cNvGrpSpPr/>
              <p:nvPr/>
            </p:nvGrpSpPr>
            <p:grpSpPr>
              <a:xfrm>
                <a:off x="6423143" y="2367872"/>
                <a:ext cx="4667231" cy="3381776"/>
                <a:chOff x="6423143" y="2367872"/>
                <a:chExt cx="4667231" cy="3381776"/>
              </a:xfrm>
            </p:grpSpPr>
            <p:cxnSp>
              <p:nvCxnSpPr>
                <p:cNvPr id="112857" name="Straight Connector 112856">
                  <a:extLst>
                    <a:ext uri="{FF2B5EF4-FFF2-40B4-BE49-F238E27FC236}">
                      <a16:creationId xmlns:a16="http://schemas.microsoft.com/office/drawing/2014/main" id="{0A2ADE77-BB12-5F53-AA05-42D4A78270F8}"/>
                    </a:ext>
                  </a:extLst>
                </p:cNvPr>
                <p:cNvCxnSpPr>
                  <a:cxnSpLocks/>
                  <a:stCxn id="112717" idx="4"/>
                  <a:endCxn id="112718" idx="0"/>
                </p:cNvCxnSpPr>
                <p:nvPr/>
              </p:nvCxnSpPr>
              <p:spPr>
                <a:xfrm>
                  <a:off x="8204318" y="3844053"/>
                  <a:ext cx="57177" cy="500193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922" name="Group 112921">
                  <a:extLst>
                    <a:ext uri="{FF2B5EF4-FFF2-40B4-BE49-F238E27FC236}">
                      <a16:creationId xmlns:a16="http://schemas.microsoft.com/office/drawing/2014/main" id="{C010EF24-1249-F1D3-A191-068793D4BE64}"/>
                    </a:ext>
                  </a:extLst>
                </p:cNvPr>
                <p:cNvGrpSpPr/>
                <p:nvPr/>
              </p:nvGrpSpPr>
              <p:grpSpPr>
                <a:xfrm>
                  <a:off x="6423143" y="2367872"/>
                  <a:ext cx="4667231" cy="3381776"/>
                  <a:chOff x="6423143" y="2367872"/>
                  <a:chExt cx="4667231" cy="3381776"/>
                </a:xfrm>
              </p:grpSpPr>
              <p:cxnSp>
                <p:nvCxnSpPr>
                  <p:cNvPr id="112744" name="Straight Connector 112743">
                    <a:extLst>
                      <a:ext uri="{FF2B5EF4-FFF2-40B4-BE49-F238E27FC236}">
                        <a16:creationId xmlns:a16="http://schemas.microsoft.com/office/drawing/2014/main" id="{48C494B4-D6C2-6B43-0315-CD45614EBCFC}"/>
                      </a:ext>
                    </a:extLst>
                  </p:cNvPr>
                  <p:cNvCxnSpPr>
                    <a:cxnSpLocks/>
                    <a:stCxn id="112731" idx="6"/>
                    <a:endCxn id="112701" idx="2"/>
                  </p:cNvCxnSpPr>
                  <p:nvPr/>
                </p:nvCxnSpPr>
                <p:spPr>
                  <a:xfrm>
                    <a:off x="6425844" y="3164629"/>
                    <a:ext cx="138267" cy="454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47" name="Straight Connector 112746">
                    <a:extLst>
                      <a:ext uri="{FF2B5EF4-FFF2-40B4-BE49-F238E27FC236}">
                        <a16:creationId xmlns:a16="http://schemas.microsoft.com/office/drawing/2014/main" id="{A3AE4681-0079-A226-BC7E-34E76006A7D7}"/>
                      </a:ext>
                    </a:extLst>
                  </p:cNvPr>
                  <p:cNvCxnSpPr>
                    <a:cxnSpLocks/>
                    <a:stCxn id="112701" idx="7"/>
                    <a:endCxn id="112699" idx="3"/>
                  </p:cNvCxnSpPr>
                  <p:nvPr/>
                </p:nvCxnSpPr>
                <p:spPr>
                  <a:xfrm flipV="1">
                    <a:off x="6658832" y="2709442"/>
                    <a:ext cx="334263" cy="46137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1" name="Straight Connector 112750">
                    <a:extLst>
                      <a:ext uri="{FF2B5EF4-FFF2-40B4-BE49-F238E27FC236}">
                        <a16:creationId xmlns:a16="http://schemas.microsoft.com/office/drawing/2014/main" id="{BF5D0094-03EE-23A8-3261-048CF42B1674}"/>
                      </a:ext>
                    </a:extLst>
                  </p:cNvPr>
                  <p:cNvCxnSpPr>
                    <a:cxnSpLocks/>
                    <a:stCxn id="112699" idx="0"/>
                    <a:endCxn id="112733" idx="4"/>
                  </p:cNvCxnSpPr>
                  <p:nvPr/>
                </p:nvCxnSpPr>
                <p:spPr>
                  <a:xfrm flipH="1" flipV="1">
                    <a:off x="7029193" y="2371331"/>
                    <a:ext cx="3137" cy="2433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4" name="Straight Connector 112753">
                    <a:extLst>
                      <a:ext uri="{FF2B5EF4-FFF2-40B4-BE49-F238E27FC236}">
                        <a16:creationId xmlns:a16="http://schemas.microsoft.com/office/drawing/2014/main" id="{5E7BFCB9-6F6D-CE3C-7780-095EE13FE81D}"/>
                      </a:ext>
                    </a:extLst>
                  </p:cNvPr>
                  <p:cNvCxnSpPr>
                    <a:cxnSpLocks/>
                    <a:stCxn id="112700" idx="2"/>
                    <a:endCxn id="112699" idx="5"/>
                  </p:cNvCxnSpPr>
                  <p:nvPr/>
                </p:nvCxnSpPr>
                <p:spPr>
                  <a:xfrm flipH="1" flipV="1">
                    <a:off x="7071565" y="2709442"/>
                    <a:ext cx="434858" cy="22854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7" name="Straight Connector 112756">
                    <a:extLst>
                      <a:ext uri="{FF2B5EF4-FFF2-40B4-BE49-F238E27FC236}">
                        <a16:creationId xmlns:a16="http://schemas.microsoft.com/office/drawing/2014/main" id="{85CAB844-8F58-9D63-780E-3BEA042152E8}"/>
                      </a:ext>
                    </a:extLst>
                  </p:cNvPr>
                  <p:cNvCxnSpPr>
                    <a:cxnSpLocks/>
                    <a:stCxn id="112705" idx="2"/>
                    <a:endCxn id="112702" idx="6"/>
                  </p:cNvCxnSpPr>
                  <p:nvPr/>
                </p:nvCxnSpPr>
                <p:spPr>
                  <a:xfrm flipH="1">
                    <a:off x="7062021" y="3634475"/>
                    <a:ext cx="533638" cy="1125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3" name="Straight Connector 112762">
                    <a:extLst>
                      <a:ext uri="{FF2B5EF4-FFF2-40B4-BE49-F238E27FC236}">
                        <a16:creationId xmlns:a16="http://schemas.microsoft.com/office/drawing/2014/main" id="{9BEA43F6-42AD-59C0-BCA5-9636D5868D01}"/>
                      </a:ext>
                    </a:extLst>
                  </p:cNvPr>
                  <p:cNvCxnSpPr>
                    <a:cxnSpLocks/>
                    <a:stCxn id="112706" idx="3"/>
                    <a:endCxn id="112700" idx="6"/>
                  </p:cNvCxnSpPr>
                  <p:nvPr/>
                </p:nvCxnSpPr>
                <p:spPr>
                  <a:xfrm flipH="1">
                    <a:off x="7617395" y="2669649"/>
                    <a:ext cx="421794" cy="26834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67" name="Straight Connector 112766">
                    <a:extLst>
                      <a:ext uri="{FF2B5EF4-FFF2-40B4-BE49-F238E27FC236}">
                        <a16:creationId xmlns:a16="http://schemas.microsoft.com/office/drawing/2014/main" id="{9C5598A4-7868-24CE-5F42-A8F6297C3227}"/>
                      </a:ext>
                    </a:extLst>
                  </p:cNvPr>
                  <p:cNvCxnSpPr>
                    <a:cxnSpLocks/>
                    <a:stCxn id="112734" idx="4"/>
                    <a:endCxn id="112706" idx="0"/>
                  </p:cNvCxnSpPr>
                  <p:nvPr/>
                </p:nvCxnSpPr>
                <p:spPr>
                  <a:xfrm>
                    <a:off x="8073119" y="2367872"/>
                    <a:ext cx="5305" cy="20705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0" name="Straight Connector 112769">
                    <a:extLst>
                      <a:ext uri="{FF2B5EF4-FFF2-40B4-BE49-F238E27FC236}">
                        <a16:creationId xmlns:a16="http://schemas.microsoft.com/office/drawing/2014/main" id="{D051C82F-CE61-CECD-2EEF-A9C7610BB119}"/>
                      </a:ext>
                    </a:extLst>
                  </p:cNvPr>
                  <p:cNvCxnSpPr>
                    <a:cxnSpLocks/>
                    <a:stCxn id="112706" idx="6"/>
                    <a:endCxn id="112707" idx="2"/>
                  </p:cNvCxnSpPr>
                  <p:nvPr/>
                </p:nvCxnSpPr>
                <p:spPr>
                  <a:xfrm>
                    <a:off x="8133910" y="2630414"/>
                    <a:ext cx="494043" cy="2119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3" name="Straight Connector 112772">
                    <a:extLst>
                      <a:ext uri="{FF2B5EF4-FFF2-40B4-BE49-F238E27FC236}">
                        <a16:creationId xmlns:a16="http://schemas.microsoft.com/office/drawing/2014/main" id="{F23002B4-0A1D-A926-814D-97623A2A7E46}"/>
                      </a:ext>
                    </a:extLst>
                  </p:cNvPr>
                  <p:cNvCxnSpPr>
                    <a:cxnSpLocks/>
                    <a:stCxn id="112708" idx="3"/>
                    <a:endCxn id="112707" idx="6"/>
                  </p:cNvCxnSpPr>
                  <p:nvPr/>
                </p:nvCxnSpPr>
                <p:spPr>
                  <a:xfrm flipH="1">
                    <a:off x="8738925" y="2643889"/>
                    <a:ext cx="482786" cy="1984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76" name="Straight Connector 112775">
                    <a:extLst>
                      <a:ext uri="{FF2B5EF4-FFF2-40B4-BE49-F238E27FC236}">
                        <a16:creationId xmlns:a16="http://schemas.microsoft.com/office/drawing/2014/main" id="{75DDE2D1-89FC-56B4-81ED-5F923D591D39}"/>
                      </a:ext>
                    </a:extLst>
                  </p:cNvPr>
                  <p:cNvCxnSpPr>
                    <a:cxnSpLocks/>
                    <a:stCxn id="112735" idx="4"/>
                    <a:endCxn id="112708" idx="1"/>
                  </p:cNvCxnSpPr>
                  <p:nvPr/>
                </p:nvCxnSpPr>
                <p:spPr>
                  <a:xfrm>
                    <a:off x="9129127" y="2401346"/>
                    <a:ext cx="92584" cy="16407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0" name="Straight Connector 112779">
                    <a:extLst>
                      <a:ext uri="{FF2B5EF4-FFF2-40B4-BE49-F238E27FC236}">
                        <a16:creationId xmlns:a16="http://schemas.microsoft.com/office/drawing/2014/main" id="{DC672528-7804-538E-8EA8-0D9201C32F41}"/>
                      </a:ext>
                    </a:extLst>
                  </p:cNvPr>
                  <p:cNvCxnSpPr>
                    <a:cxnSpLocks/>
                    <a:stCxn id="112709" idx="2"/>
                    <a:endCxn id="112708" idx="5"/>
                  </p:cNvCxnSpPr>
                  <p:nvPr/>
                </p:nvCxnSpPr>
                <p:spPr>
                  <a:xfrm flipH="1" flipV="1">
                    <a:off x="9300181" y="2643889"/>
                    <a:ext cx="419832" cy="14300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3" name="Straight Connector 112782">
                    <a:extLst>
                      <a:ext uri="{FF2B5EF4-FFF2-40B4-BE49-F238E27FC236}">
                        <a16:creationId xmlns:a16="http://schemas.microsoft.com/office/drawing/2014/main" id="{E7779408-109F-524E-0996-006A40AD79FC}"/>
                      </a:ext>
                    </a:extLst>
                  </p:cNvPr>
                  <p:cNvCxnSpPr>
                    <a:cxnSpLocks/>
                    <a:stCxn id="112709" idx="6"/>
                    <a:endCxn id="112710" idx="3"/>
                  </p:cNvCxnSpPr>
                  <p:nvPr/>
                </p:nvCxnSpPr>
                <p:spPr>
                  <a:xfrm flipV="1">
                    <a:off x="9830985" y="2660781"/>
                    <a:ext cx="445095" cy="12611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87" name="Straight Connector 112786">
                    <a:extLst>
                      <a:ext uri="{FF2B5EF4-FFF2-40B4-BE49-F238E27FC236}">
                        <a16:creationId xmlns:a16="http://schemas.microsoft.com/office/drawing/2014/main" id="{B7090A00-B5BC-11BC-E230-B5F3B7F9480A}"/>
                      </a:ext>
                    </a:extLst>
                  </p:cNvPr>
                  <p:cNvCxnSpPr>
                    <a:cxnSpLocks/>
                    <a:stCxn id="112736" idx="4"/>
                    <a:endCxn id="112710" idx="0"/>
                  </p:cNvCxnSpPr>
                  <p:nvPr/>
                </p:nvCxnSpPr>
                <p:spPr>
                  <a:xfrm>
                    <a:off x="10312053" y="2385564"/>
                    <a:ext cx="3262" cy="18049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0" name="Straight Connector 112789">
                    <a:extLst>
                      <a:ext uri="{FF2B5EF4-FFF2-40B4-BE49-F238E27FC236}">
                        <a16:creationId xmlns:a16="http://schemas.microsoft.com/office/drawing/2014/main" id="{469C2EF4-C229-0906-5138-B6225FEA2A5F}"/>
                      </a:ext>
                    </a:extLst>
                  </p:cNvPr>
                  <p:cNvCxnSpPr>
                    <a:cxnSpLocks/>
                    <a:stCxn id="112710" idx="5"/>
                    <a:endCxn id="112711" idx="1"/>
                  </p:cNvCxnSpPr>
                  <p:nvPr/>
                </p:nvCxnSpPr>
                <p:spPr>
                  <a:xfrm>
                    <a:off x="10354550" y="2660781"/>
                    <a:ext cx="471040" cy="44059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3" name="Straight Connector 112792">
                    <a:extLst>
                      <a:ext uri="{FF2B5EF4-FFF2-40B4-BE49-F238E27FC236}">
                        <a16:creationId xmlns:a16="http://schemas.microsoft.com/office/drawing/2014/main" id="{E8E0A68D-D5AA-60D4-D682-10E0988F2C97}"/>
                      </a:ext>
                    </a:extLst>
                  </p:cNvPr>
                  <p:cNvCxnSpPr>
                    <a:cxnSpLocks/>
                    <a:stCxn id="112711" idx="6"/>
                    <a:endCxn id="112737" idx="2"/>
                  </p:cNvCxnSpPr>
                  <p:nvPr/>
                </p:nvCxnSpPr>
                <p:spPr>
                  <a:xfrm>
                    <a:off x="10920311" y="3140606"/>
                    <a:ext cx="170063" cy="7779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96" name="Straight Connector 112795">
                    <a:extLst>
                      <a:ext uri="{FF2B5EF4-FFF2-40B4-BE49-F238E27FC236}">
                        <a16:creationId xmlns:a16="http://schemas.microsoft.com/office/drawing/2014/main" id="{65891B2F-9BBC-DDA3-2D6C-16A632409B42}"/>
                      </a:ext>
                    </a:extLst>
                  </p:cNvPr>
                  <p:cNvCxnSpPr>
                    <a:cxnSpLocks/>
                    <a:stCxn id="112713" idx="7"/>
                    <a:endCxn id="112711" idx="3"/>
                  </p:cNvCxnSpPr>
                  <p:nvPr/>
                </p:nvCxnSpPr>
                <p:spPr>
                  <a:xfrm flipV="1">
                    <a:off x="10298780" y="3179841"/>
                    <a:ext cx="526810" cy="31365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07" name="Straight Connector 112806">
                    <a:extLst>
                      <a:ext uri="{FF2B5EF4-FFF2-40B4-BE49-F238E27FC236}">
                        <a16:creationId xmlns:a16="http://schemas.microsoft.com/office/drawing/2014/main" id="{919F41E0-3511-72EE-C50C-20C04CB71F7C}"/>
                      </a:ext>
                    </a:extLst>
                  </p:cNvPr>
                  <p:cNvCxnSpPr>
                    <a:cxnSpLocks/>
                    <a:stCxn id="112714" idx="6"/>
                    <a:endCxn id="112713" idx="1"/>
                  </p:cNvCxnSpPr>
                  <p:nvPr/>
                </p:nvCxnSpPr>
                <p:spPr>
                  <a:xfrm>
                    <a:off x="9751891" y="3236133"/>
                    <a:ext cx="468419" cy="2573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1" name="Straight Connector 112810">
                    <a:extLst>
                      <a:ext uri="{FF2B5EF4-FFF2-40B4-BE49-F238E27FC236}">
                        <a16:creationId xmlns:a16="http://schemas.microsoft.com/office/drawing/2014/main" id="{842F66EA-29C8-AF13-1FC4-C4FAD6481041}"/>
                      </a:ext>
                    </a:extLst>
                  </p:cNvPr>
                  <p:cNvCxnSpPr>
                    <a:cxnSpLocks/>
                    <a:stCxn id="112707" idx="5"/>
                    <a:endCxn id="112715" idx="1"/>
                  </p:cNvCxnSpPr>
                  <p:nvPr/>
                </p:nvCxnSpPr>
                <p:spPr>
                  <a:xfrm>
                    <a:off x="8722674" y="2881618"/>
                    <a:ext cx="345124" cy="36828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5" name="Straight Connector 112814">
                    <a:extLst>
                      <a:ext uri="{FF2B5EF4-FFF2-40B4-BE49-F238E27FC236}">
                        <a16:creationId xmlns:a16="http://schemas.microsoft.com/office/drawing/2014/main" id="{0D7CD1A5-242F-74FF-6935-CC3D2D687FE5}"/>
                      </a:ext>
                    </a:extLst>
                  </p:cNvPr>
                  <p:cNvCxnSpPr>
                    <a:cxnSpLocks/>
                    <a:stCxn id="112716" idx="7"/>
                    <a:endCxn id="112715" idx="3"/>
                  </p:cNvCxnSpPr>
                  <p:nvPr/>
                </p:nvCxnSpPr>
                <p:spPr>
                  <a:xfrm flipV="1">
                    <a:off x="8764388" y="3328373"/>
                    <a:ext cx="303410" cy="2154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18" name="Straight Connector 112817">
                    <a:extLst>
                      <a:ext uri="{FF2B5EF4-FFF2-40B4-BE49-F238E27FC236}">
                        <a16:creationId xmlns:a16="http://schemas.microsoft.com/office/drawing/2014/main" id="{B1372D7E-3652-CB07-D4A7-37895C80479B}"/>
                      </a:ext>
                    </a:extLst>
                  </p:cNvPr>
                  <p:cNvCxnSpPr>
                    <a:cxnSpLocks/>
                    <a:stCxn id="112715" idx="6"/>
                    <a:endCxn id="112714" idx="2"/>
                  </p:cNvCxnSpPr>
                  <p:nvPr/>
                </p:nvCxnSpPr>
                <p:spPr>
                  <a:xfrm flipV="1">
                    <a:off x="9162519" y="3236133"/>
                    <a:ext cx="478400" cy="5300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2" name="Straight Connector 112821">
                    <a:extLst>
                      <a:ext uri="{FF2B5EF4-FFF2-40B4-BE49-F238E27FC236}">
                        <a16:creationId xmlns:a16="http://schemas.microsoft.com/office/drawing/2014/main" id="{85CC8BF1-1E14-45A4-938F-D80881718360}"/>
                      </a:ext>
                    </a:extLst>
                  </p:cNvPr>
                  <p:cNvCxnSpPr>
                    <a:cxnSpLocks/>
                    <a:stCxn id="112709" idx="4"/>
                    <a:endCxn id="112714" idx="0"/>
                  </p:cNvCxnSpPr>
                  <p:nvPr/>
                </p:nvCxnSpPr>
                <p:spPr>
                  <a:xfrm flipH="1">
                    <a:off x="9696405" y="2842383"/>
                    <a:ext cx="79094" cy="33826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6" name="Straight Connector 112825">
                    <a:extLst>
                      <a:ext uri="{FF2B5EF4-FFF2-40B4-BE49-F238E27FC236}">
                        <a16:creationId xmlns:a16="http://schemas.microsoft.com/office/drawing/2014/main" id="{833D36D1-DE7E-C865-E889-2B9270D7B89A}"/>
                      </a:ext>
                    </a:extLst>
                  </p:cNvPr>
                  <p:cNvCxnSpPr>
                    <a:cxnSpLocks/>
                    <a:stCxn id="112713" idx="4"/>
                    <a:endCxn id="112722" idx="0"/>
                  </p:cNvCxnSpPr>
                  <p:nvPr/>
                </p:nvCxnSpPr>
                <p:spPr>
                  <a:xfrm>
                    <a:off x="10259545" y="3588214"/>
                    <a:ext cx="31952" cy="53006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29" name="Straight Connector 112828">
                    <a:extLst>
                      <a:ext uri="{FF2B5EF4-FFF2-40B4-BE49-F238E27FC236}">
                        <a16:creationId xmlns:a16="http://schemas.microsoft.com/office/drawing/2014/main" id="{66B78FBF-19F0-3AB3-DCED-5AD8F7425D51}"/>
                      </a:ext>
                    </a:extLst>
                  </p:cNvPr>
                  <p:cNvCxnSpPr>
                    <a:cxnSpLocks/>
                    <a:stCxn id="112723" idx="1"/>
                    <a:endCxn id="112722" idx="5"/>
                  </p:cNvCxnSpPr>
                  <p:nvPr/>
                </p:nvCxnSpPr>
                <p:spPr>
                  <a:xfrm flipH="1" flipV="1">
                    <a:off x="10330732" y="4213004"/>
                    <a:ext cx="482923" cy="61153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2" name="Straight Connector 112831">
                    <a:extLst>
                      <a:ext uri="{FF2B5EF4-FFF2-40B4-BE49-F238E27FC236}">
                        <a16:creationId xmlns:a16="http://schemas.microsoft.com/office/drawing/2014/main" id="{6F8A99CE-4E94-3BEB-1CCC-F8BA706EBA63}"/>
                      </a:ext>
                    </a:extLst>
                  </p:cNvPr>
                  <p:cNvCxnSpPr>
                    <a:cxnSpLocks/>
                    <a:stCxn id="112738" idx="2"/>
                    <a:endCxn id="112723" idx="6"/>
                  </p:cNvCxnSpPr>
                  <p:nvPr/>
                </p:nvCxnSpPr>
                <p:spPr>
                  <a:xfrm flipH="1" flipV="1">
                    <a:off x="10908376" y="4863774"/>
                    <a:ext cx="181998" cy="4829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37" name="Straight Connector 112836">
                    <a:extLst>
                      <a:ext uri="{FF2B5EF4-FFF2-40B4-BE49-F238E27FC236}">
                        <a16:creationId xmlns:a16="http://schemas.microsoft.com/office/drawing/2014/main" id="{0CA61F6C-AE00-5BDF-E40D-CC974EDCDADC}"/>
                      </a:ext>
                    </a:extLst>
                  </p:cNvPr>
                  <p:cNvCxnSpPr>
                    <a:cxnSpLocks/>
                    <a:stCxn id="112727" idx="6"/>
                    <a:endCxn id="112722" idx="2"/>
                  </p:cNvCxnSpPr>
                  <p:nvPr/>
                </p:nvCxnSpPr>
                <p:spPr>
                  <a:xfrm flipV="1">
                    <a:off x="9675437" y="4173769"/>
                    <a:ext cx="560574" cy="1489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0" name="Straight Connector 112839">
                    <a:extLst>
                      <a:ext uri="{FF2B5EF4-FFF2-40B4-BE49-F238E27FC236}">
                        <a16:creationId xmlns:a16="http://schemas.microsoft.com/office/drawing/2014/main" id="{DF03FF37-E6A4-5A6A-3BC0-4C9F466F612B}"/>
                      </a:ext>
                    </a:extLst>
                  </p:cNvPr>
                  <p:cNvCxnSpPr>
                    <a:cxnSpLocks/>
                    <a:stCxn id="112721" idx="5"/>
                    <a:endCxn id="112727" idx="2"/>
                  </p:cNvCxnSpPr>
                  <p:nvPr/>
                </p:nvCxnSpPr>
                <p:spPr>
                  <a:xfrm>
                    <a:off x="9107613" y="4091692"/>
                    <a:ext cx="456852" cy="23099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3" name="Straight Connector 112842">
                    <a:extLst>
                      <a:ext uri="{FF2B5EF4-FFF2-40B4-BE49-F238E27FC236}">
                        <a16:creationId xmlns:a16="http://schemas.microsoft.com/office/drawing/2014/main" id="{6B041548-F0EB-FB36-F8B9-F374C7D73B46}"/>
                      </a:ext>
                    </a:extLst>
                  </p:cNvPr>
                  <p:cNvCxnSpPr>
                    <a:cxnSpLocks/>
                    <a:stCxn id="112727" idx="4"/>
                    <a:endCxn id="112725" idx="0"/>
                  </p:cNvCxnSpPr>
                  <p:nvPr/>
                </p:nvCxnSpPr>
                <p:spPr>
                  <a:xfrm>
                    <a:off x="9619951" y="4378176"/>
                    <a:ext cx="272156" cy="67680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49" name="Straight Connector 112848">
                    <a:extLst>
                      <a:ext uri="{FF2B5EF4-FFF2-40B4-BE49-F238E27FC236}">
                        <a16:creationId xmlns:a16="http://schemas.microsoft.com/office/drawing/2014/main" id="{4384AC89-143A-FBEA-7412-BACFDD9F8443}"/>
                      </a:ext>
                    </a:extLst>
                  </p:cNvPr>
                  <p:cNvCxnSpPr>
                    <a:cxnSpLocks/>
                    <a:stCxn id="112717" idx="6"/>
                    <a:endCxn id="112716" idx="3"/>
                  </p:cNvCxnSpPr>
                  <p:nvPr/>
                </p:nvCxnSpPr>
                <p:spPr>
                  <a:xfrm flipV="1">
                    <a:off x="8259804" y="3622305"/>
                    <a:ext cx="426114" cy="16626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50" name="Straight Connector 112849">
                    <a:extLst>
                      <a:ext uri="{FF2B5EF4-FFF2-40B4-BE49-F238E27FC236}">
                        <a16:creationId xmlns:a16="http://schemas.microsoft.com/office/drawing/2014/main" id="{E5C15B3F-A1DD-A2A7-4E50-35F5C96BDBAE}"/>
                      </a:ext>
                    </a:extLst>
                  </p:cNvPr>
                  <p:cNvCxnSpPr>
                    <a:cxnSpLocks/>
                    <a:stCxn id="112705" idx="6"/>
                    <a:endCxn id="112717" idx="2"/>
                  </p:cNvCxnSpPr>
                  <p:nvPr/>
                </p:nvCxnSpPr>
                <p:spPr>
                  <a:xfrm>
                    <a:off x="7706631" y="3634475"/>
                    <a:ext cx="442201" cy="15409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0" name="Straight Connector 112859">
                    <a:extLst>
                      <a:ext uri="{FF2B5EF4-FFF2-40B4-BE49-F238E27FC236}">
                        <a16:creationId xmlns:a16="http://schemas.microsoft.com/office/drawing/2014/main" id="{015767BA-EAFF-8B3C-E99A-7D0A748777AB}"/>
                      </a:ext>
                    </a:extLst>
                  </p:cNvPr>
                  <p:cNvCxnSpPr>
                    <a:cxnSpLocks/>
                    <a:stCxn id="112718" idx="5"/>
                    <a:endCxn id="112719" idx="2"/>
                  </p:cNvCxnSpPr>
                  <p:nvPr/>
                </p:nvCxnSpPr>
                <p:spPr>
                  <a:xfrm>
                    <a:off x="8300730" y="4438967"/>
                    <a:ext cx="382709" cy="8712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3" name="Straight Connector 112862">
                    <a:extLst>
                      <a:ext uri="{FF2B5EF4-FFF2-40B4-BE49-F238E27FC236}">
                        <a16:creationId xmlns:a16="http://schemas.microsoft.com/office/drawing/2014/main" id="{2F4A0984-1955-5A90-88E5-C7A5F36AF568}"/>
                      </a:ext>
                    </a:extLst>
                  </p:cNvPr>
                  <p:cNvCxnSpPr>
                    <a:cxnSpLocks/>
                    <a:stCxn id="112729" idx="0"/>
                    <a:endCxn id="112719" idx="4"/>
                  </p:cNvCxnSpPr>
                  <p:nvPr/>
                </p:nvCxnSpPr>
                <p:spPr>
                  <a:xfrm flipH="1" flipV="1">
                    <a:off x="8738925" y="4581579"/>
                    <a:ext cx="48973" cy="53458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67" name="Straight Connector 112866">
                    <a:extLst>
                      <a:ext uri="{FF2B5EF4-FFF2-40B4-BE49-F238E27FC236}">
                        <a16:creationId xmlns:a16="http://schemas.microsoft.com/office/drawing/2014/main" id="{3012185E-A383-FFC2-28C0-9729BA728AAC}"/>
                      </a:ext>
                    </a:extLst>
                  </p:cNvPr>
                  <p:cNvCxnSpPr>
                    <a:cxnSpLocks/>
                    <a:stCxn id="112719" idx="7"/>
                    <a:endCxn id="112721" idx="3"/>
                  </p:cNvCxnSpPr>
                  <p:nvPr/>
                </p:nvCxnSpPr>
                <p:spPr>
                  <a:xfrm flipV="1">
                    <a:off x="8778160" y="4091692"/>
                    <a:ext cx="250983" cy="39516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0" name="Straight Connector 112869">
                    <a:extLst>
                      <a:ext uri="{FF2B5EF4-FFF2-40B4-BE49-F238E27FC236}">
                        <a16:creationId xmlns:a16="http://schemas.microsoft.com/office/drawing/2014/main" id="{5D9ED644-972E-E072-329A-7B00D480A3E2}"/>
                      </a:ext>
                    </a:extLst>
                  </p:cNvPr>
                  <p:cNvCxnSpPr>
                    <a:cxnSpLocks/>
                    <a:stCxn id="112718" idx="3"/>
                    <a:endCxn id="112704" idx="7"/>
                  </p:cNvCxnSpPr>
                  <p:nvPr/>
                </p:nvCxnSpPr>
                <p:spPr>
                  <a:xfrm flipH="1">
                    <a:off x="7647651" y="4438967"/>
                    <a:ext cx="574609" cy="40262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3" name="Straight Connector 112872">
                    <a:extLst>
                      <a:ext uri="{FF2B5EF4-FFF2-40B4-BE49-F238E27FC236}">
                        <a16:creationId xmlns:a16="http://schemas.microsoft.com/office/drawing/2014/main" id="{D9C3CB18-DACD-2274-61E1-68A88DBD749A}"/>
                      </a:ext>
                    </a:extLst>
                  </p:cNvPr>
                  <p:cNvCxnSpPr>
                    <a:cxnSpLocks/>
                    <a:stCxn id="112704" idx="2"/>
                    <a:endCxn id="112703" idx="6"/>
                  </p:cNvCxnSpPr>
                  <p:nvPr/>
                </p:nvCxnSpPr>
                <p:spPr>
                  <a:xfrm flipH="1" flipV="1">
                    <a:off x="6870812" y="4664779"/>
                    <a:ext cx="682118" cy="21604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6" name="Straight Connector 112875">
                    <a:extLst>
                      <a:ext uri="{FF2B5EF4-FFF2-40B4-BE49-F238E27FC236}">
                        <a16:creationId xmlns:a16="http://schemas.microsoft.com/office/drawing/2014/main" id="{C3D66A88-167A-0EE3-E422-3A48DC5DFB0A}"/>
                      </a:ext>
                    </a:extLst>
                  </p:cNvPr>
                  <p:cNvCxnSpPr>
                    <a:cxnSpLocks/>
                    <a:stCxn id="112703" idx="2"/>
                    <a:endCxn id="112732" idx="6"/>
                  </p:cNvCxnSpPr>
                  <p:nvPr/>
                </p:nvCxnSpPr>
                <p:spPr>
                  <a:xfrm flipH="1">
                    <a:off x="6423143" y="4664779"/>
                    <a:ext cx="336697" cy="2251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79" name="Straight Connector 112878">
                    <a:extLst>
                      <a:ext uri="{FF2B5EF4-FFF2-40B4-BE49-F238E27FC236}">
                        <a16:creationId xmlns:a16="http://schemas.microsoft.com/office/drawing/2014/main" id="{06B9524E-0033-BBF6-D5A2-7A396583F643}"/>
                      </a:ext>
                    </a:extLst>
                  </p:cNvPr>
                  <p:cNvCxnSpPr>
                    <a:cxnSpLocks/>
                    <a:stCxn id="112702" idx="3"/>
                    <a:endCxn id="112703" idx="0"/>
                  </p:cNvCxnSpPr>
                  <p:nvPr/>
                </p:nvCxnSpPr>
                <p:spPr>
                  <a:xfrm flipH="1">
                    <a:off x="6815326" y="3786233"/>
                    <a:ext cx="151974" cy="82306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3" name="Straight Connector 112882">
                    <a:extLst>
                      <a:ext uri="{FF2B5EF4-FFF2-40B4-BE49-F238E27FC236}">
                        <a16:creationId xmlns:a16="http://schemas.microsoft.com/office/drawing/2014/main" id="{A409DE86-51B7-3692-0EC5-95EDED55C840}"/>
                      </a:ext>
                    </a:extLst>
                  </p:cNvPr>
                  <p:cNvCxnSpPr>
                    <a:cxnSpLocks/>
                    <a:stCxn id="112702" idx="1"/>
                    <a:endCxn id="112701" idx="5"/>
                  </p:cNvCxnSpPr>
                  <p:nvPr/>
                </p:nvCxnSpPr>
                <p:spPr>
                  <a:xfrm flipH="1" flipV="1">
                    <a:off x="6658832" y="3249287"/>
                    <a:ext cx="308468" cy="458476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86" name="Straight Connector 112885">
                    <a:extLst>
                      <a:ext uri="{FF2B5EF4-FFF2-40B4-BE49-F238E27FC236}">
                        <a16:creationId xmlns:a16="http://schemas.microsoft.com/office/drawing/2014/main" id="{D7F6682A-01DD-CBAC-A55C-9CDEAEEC018A}"/>
                      </a:ext>
                    </a:extLst>
                  </p:cNvPr>
                  <p:cNvCxnSpPr>
                    <a:cxnSpLocks/>
                    <a:stCxn id="112730" idx="1"/>
                    <a:endCxn id="112704" idx="5"/>
                  </p:cNvCxnSpPr>
                  <p:nvPr/>
                </p:nvCxnSpPr>
                <p:spPr>
                  <a:xfrm flipH="1" flipV="1">
                    <a:off x="7647651" y="4920058"/>
                    <a:ext cx="296340" cy="55825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0" name="Straight Connector 112889">
                    <a:extLst>
                      <a:ext uri="{FF2B5EF4-FFF2-40B4-BE49-F238E27FC236}">
                        <a16:creationId xmlns:a16="http://schemas.microsoft.com/office/drawing/2014/main" id="{DE38D58A-F5E8-FFB0-F3E3-DACE75894FB6}"/>
                      </a:ext>
                    </a:extLst>
                  </p:cNvPr>
                  <p:cNvCxnSpPr>
                    <a:cxnSpLocks/>
                    <a:stCxn id="112730" idx="3"/>
                    <a:endCxn id="112741" idx="0"/>
                  </p:cNvCxnSpPr>
                  <p:nvPr/>
                </p:nvCxnSpPr>
                <p:spPr>
                  <a:xfrm flipH="1">
                    <a:off x="7786082" y="5556781"/>
                    <a:ext cx="157909" cy="19286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3" name="Straight Connector 112892">
                    <a:extLst>
                      <a:ext uri="{FF2B5EF4-FFF2-40B4-BE49-F238E27FC236}">
                        <a16:creationId xmlns:a16="http://schemas.microsoft.com/office/drawing/2014/main" id="{46A726B0-795A-6417-E1B5-C4C4576F0AB7}"/>
                      </a:ext>
                    </a:extLst>
                  </p:cNvPr>
                  <p:cNvCxnSpPr>
                    <a:cxnSpLocks/>
                    <a:stCxn id="112729" idx="2"/>
                    <a:endCxn id="112730" idx="7"/>
                  </p:cNvCxnSpPr>
                  <p:nvPr/>
                </p:nvCxnSpPr>
                <p:spPr>
                  <a:xfrm flipH="1">
                    <a:off x="8022461" y="5171648"/>
                    <a:ext cx="709951" cy="30666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6" name="Straight Connector 112895">
                    <a:extLst>
                      <a:ext uri="{FF2B5EF4-FFF2-40B4-BE49-F238E27FC236}">
                        <a16:creationId xmlns:a16="http://schemas.microsoft.com/office/drawing/2014/main" id="{C84BCBE3-A73C-E41D-B1F4-B007DA74AB9C}"/>
                      </a:ext>
                    </a:extLst>
                  </p:cNvPr>
                  <p:cNvCxnSpPr>
                    <a:cxnSpLocks/>
                    <a:stCxn id="112728" idx="2"/>
                    <a:endCxn id="112729" idx="5"/>
                  </p:cNvCxnSpPr>
                  <p:nvPr/>
                </p:nvCxnSpPr>
                <p:spPr>
                  <a:xfrm flipH="1" flipV="1">
                    <a:off x="8827133" y="5210883"/>
                    <a:ext cx="442726" cy="19569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99" name="Straight Connector 112898">
                    <a:extLst>
                      <a:ext uri="{FF2B5EF4-FFF2-40B4-BE49-F238E27FC236}">
                        <a16:creationId xmlns:a16="http://schemas.microsoft.com/office/drawing/2014/main" id="{F2BF32B4-22D4-051C-36BC-053C6D5F407C}"/>
                      </a:ext>
                    </a:extLst>
                  </p:cNvPr>
                  <p:cNvCxnSpPr>
                    <a:cxnSpLocks/>
                    <a:stCxn id="112740" idx="0"/>
                    <a:endCxn id="112728" idx="4"/>
                  </p:cNvCxnSpPr>
                  <p:nvPr/>
                </p:nvCxnSpPr>
                <p:spPr>
                  <a:xfrm flipH="1" flipV="1">
                    <a:off x="9325345" y="5462060"/>
                    <a:ext cx="48612" cy="27263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2" name="Straight Connector 112901">
                    <a:extLst>
                      <a:ext uri="{FF2B5EF4-FFF2-40B4-BE49-F238E27FC236}">
                        <a16:creationId xmlns:a16="http://schemas.microsoft.com/office/drawing/2014/main" id="{812173A8-0AD3-F372-8E83-AF11059410DA}"/>
                      </a:ext>
                    </a:extLst>
                  </p:cNvPr>
                  <p:cNvCxnSpPr>
                    <a:cxnSpLocks/>
                    <a:stCxn id="112728" idx="7"/>
                    <a:endCxn id="112725" idx="2"/>
                  </p:cNvCxnSpPr>
                  <p:nvPr/>
                </p:nvCxnSpPr>
                <p:spPr>
                  <a:xfrm flipV="1">
                    <a:off x="9364580" y="5110468"/>
                    <a:ext cx="472041" cy="25687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05" name="Straight Connector 112904">
                    <a:extLst>
                      <a:ext uri="{FF2B5EF4-FFF2-40B4-BE49-F238E27FC236}">
                        <a16:creationId xmlns:a16="http://schemas.microsoft.com/office/drawing/2014/main" id="{8B6D1548-154E-BD63-A320-41BDE8E15806}"/>
                      </a:ext>
                    </a:extLst>
                  </p:cNvPr>
                  <p:cNvCxnSpPr>
                    <a:cxnSpLocks/>
                    <a:stCxn id="112724" idx="2"/>
                    <a:endCxn id="112725" idx="5"/>
                  </p:cNvCxnSpPr>
                  <p:nvPr/>
                </p:nvCxnSpPr>
                <p:spPr>
                  <a:xfrm flipH="1" flipV="1">
                    <a:off x="9931342" y="5149703"/>
                    <a:ext cx="504540" cy="273094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11" name="Straight Connector 112910">
                    <a:extLst>
                      <a:ext uri="{FF2B5EF4-FFF2-40B4-BE49-F238E27FC236}">
                        <a16:creationId xmlns:a16="http://schemas.microsoft.com/office/drawing/2014/main" id="{6E3540F1-CF30-E5C4-E464-2032AEA3E597}"/>
                      </a:ext>
                    </a:extLst>
                  </p:cNvPr>
                  <p:cNvCxnSpPr>
                    <a:cxnSpLocks/>
                    <a:stCxn id="112739" idx="0"/>
                    <a:endCxn id="112724" idx="4"/>
                  </p:cNvCxnSpPr>
                  <p:nvPr/>
                </p:nvCxnSpPr>
                <p:spPr>
                  <a:xfrm flipH="1" flipV="1">
                    <a:off x="10491368" y="5478283"/>
                    <a:ext cx="22477" cy="26398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914" name="Straight Connector 112913">
                  <a:extLst>
                    <a:ext uri="{FF2B5EF4-FFF2-40B4-BE49-F238E27FC236}">
                      <a16:creationId xmlns:a16="http://schemas.microsoft.com/office/drawing/2014/main" id="{9E012DE6-6429-C483-8100-4E5D2086CF72}"/>
                    </a:ext>
                  </a:extLst>
                </p:cNvPr>
                <p:cNvCxnSpPr>
                  <a:cxnSpLocks/>
                  <a:stCxn id="112721" idx="1"/>
                  <a:endCxn id="112716" idx="5"/>
                </p:cNvCxnSpPr>
                <p:nvPr/>
              </p:nvCxnSpPr>
              <p:spPr>
                <a:xfrm flipH="1" flipV="1">
                  <a:off x="8764388" y="3622305"/>
                  <a:ext cx="264755" cy="390917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2928" name="TextBox 112927">
            <a:extLst>
              <a:ext uri="{FF2B5EF4-FFF2-40B4-BE49-F238E27FC236}">
                <a16:creationId xmlns:a16="http://schemas.microsoft.com/office/drawing/2014/main" id="{514B707C-2962-A8FD-3BDA-468D353AF634}"/>
              </a:ext>
            </a:extLst>
          </p:cNvPr>
          <p:cNvSpPr txBox="1"/>
          <p:nvPr/>
        </p:nvSpPr>
        <p:spPr>
          <a:xfrm>
            <a:off x="6259080" y="1729974"/>
            <a:ext cx="124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Mesh</a:t>
            </a:r>
          </a:p>
        </p:txBody>
      </p:sp>
      <p:sp>
        <p:nvSpPr>
          <p:cNvPr id="112929" name="TextBox 112928">
            <a:extLst>
              <a:ext uri="{FF2B5EF4-FFF2-40B4-BE49-F238E27FC236}">
                <a16:creationId xmlns:a16="http://schemas.microsoft.com/office/drawing/2014/main" id="{256D6191-E8A1-EFC2-A18E-F870ACE58DB0}"/>
              </a:ext>
            </a:extLst>
          </p:cNvPr>
          <p:cNvSpPr txBox="1"/>
          <p:nvPr/>
        </p:nvSpPr>
        <p:spPr>
          <a:xfrm>
            <a:off x="8965888" y="1729974"/>
            <a:ext cx="219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j-lt"/>
              </a:rPr>
              <a:t>Dual Mesh</a:t>
            </a:r>
          </a:p>
        </p:txBody>
      </p:sp>
      <p:sp>
        <p:nvSpPr>
          <p:cNvPr id="112930" name="TextBox 112929">
            <a:extLst>
              <a:ext uri="{FF2B5EF4-FFF2-40B4-BE49-F238E27FC236}">
                <a16:creationId xmlns:a16="http://schemas.microsoft.com/office/drawing/2014/main" id="{198A7C9C-3EDF-ACDD-592D-E14C626A019F}"/>
              </a:ext>
            </a:extLst>
          </p:cNvPr>
          <p:cNvSpPr txBox="1"/>
          <p:nvPr/>
        </p:nvSpPr>
        <p:spPr>
          <a:xfrm>
            <a:off x="7876141" y="5839334"/>
            <a:ext cx="1939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rgbClr val="0043C8"/>
                </a:solidFill>
                <a:latin typeface="+mj-lt"/>
              </a:rPr>
              <a:t>Centroids</a:t>
            </a:r>
          </a:p>
        </p:txBody>
      </p:sp>
    </p:spTree>
    <p:extLst>
      <p:ext uri="{BB962C8B-B14F-4D97-AF65-F5344CB8AC3E}">
        <p14:creationId xmlns:p14="http://schemas.microsoft.com/office/powerpoint/2010/main" val="20831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28" grpId="0"/>
      <p:bldP spid="112929" grpId="0"/>
      <p:bldP spid="11293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E6AB-B2E7-BFFB-C168-C16001D024F9}"/>
              </a:ext>
            </a:extLst>
          </p:cNvPr>
          <p:cNvSpPr txBox="1"/>
          <p:nvPr/>
        </p:nvSpPr>
        <p:spPr>
          <a:xfrm>
            <a:off x="36033" y="1558657"/>
            <a:ext cx="5158268" cy="5262979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METIS_PartMeshDual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eptr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adjncy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vsize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ncommon,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92D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nparts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adjwgt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options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NULL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objval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2400" b="1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idx_t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0070C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npart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078D5-FA78-9073-4ADB-9808D0C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METIS: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METIS_PartMeshDual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189A42-2369-E051-024C-FCF34751600F}"/>
              </a:ext>
            </a:extLst>
          </p:cNvPr>
          <p:cNvSpPr>
            <a:spLocks noGrp="1"/>
          </p:cNvSpPr>
          <p:nvPr/>
        </p:nvSpPr>
        <p:spPr>
          <a:xfrm>
            <a:off x="5321301" y="1973810"/>
            <a:ext cx="6870699" cy="4873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               ne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of elements in mesh.</a:t>
            </a:r>
          </a:p>
          <a:p>
            <a:r>
              <a:rPr lang="en-US" sz="2000" dirty="0">
                <a:solidFill>
                  <a:srgbClr val="FFC000"/>
                </a:solidFill>
              </a:rPr>
              <a:t>                       nn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number nodes is mesh.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             eptr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1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   eind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2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mesh array structure.</a:t>
            </a:r>
          </a:p>
          <a:p>
            <a:r>
              <a:rPr lang="en-US" sz="2000" dirty="0">
                <a:solidFill>
                  <a:srgbClr val="9CDCFE"/>
                </a:solidFill>
              </a:rPr>
              <a:t>	 vwgt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weights of the elements.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 vsize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size of the elements for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computing the total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communication volume.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     ncommon :	Number of nodes to make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	element face. </a:t>
            </a:r>
          </a:p>
          <a:p>
            <a:r>
              <a:rPr lang="en-US" sz="2000" dirty="0">
                <a:solidFill>
                  <a:srgbClr val="92D050"/>
                </a:solidFill>
              </a:rPr>
              <a:t>             nparts :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	The number of parts to partition.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           adjwgt :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weights of the edges.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000" dirty="0">
              <a:solidFill>
                <a:srgbClr val="09FA80"/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       epart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9FA80"/>
                </a:solidFill>
                <a:latin typeface="Abadi Extra Light" panose="020B0204020104020204" pitchFamily="34" charset="0"/>
              </a:rPr>
              <a:t>ne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9FA8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elements.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    npart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 [</a:t>
            </a:r>
            <a:r>
              <a:rPr lang="en-US" sz="20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nn</a:t>
            </a:r>
            <a:r>
              <a:rPr lang="en-US" sz="2000" b="1" dirty="0">
                <a:solidFill>
                  <a:srgbClr val="FFFF00"/>
                </a:solidFill>
                <a:latin typeface="Abadi Extra Light" panose="020B0204020104020204" pitchFamily="34" charset="0"/>
              </a:rPr>
              <a:t>] </a:t>
            </a:r>
            <a:r>
              <a:rPr lang="en-US" sz="2000" dirty="0">
                <a:solidFill>
                  <a:srgbClr val="0070C0"/>
                </a:solidFill>
              </a:rPr>
              <a:t>:	</a:t>
            </a:r>
            <a:r>
              <a:rPr lang="en-US" sz="2000" dirty="0">
                <a:solidFill>
                  <a:srgbClr val="D9D9D9"/>
                </a:solidFill>
              </a:rPr>
              <a:t>The partition vector of the nodes.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050C9-D29B-B339-BD7A-DFB53CC6B6D6}"/>
              </a:ext>
            </a:extLst>
          </p:cNvPr>
          <p:cNvSpPr>
            <a:spLocks noGrp="1"/>
          </p:cNvSpPr>
          <p:nvPr/>
        </p:nvSpPr>
        <p:spPr>
          <a:xfrm>
            <a:off x="198518" y="903499"/>
            <a:ext cx="11794964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Partition mesh into </a:t>
            </a:r>
            <a:r>
              <a:rPr lang="en-US" sz="2400" dirty="0">
                <a:solidFill>
                  <a:srgbClr val="FFC000"/>
                </a:solidFill>
              </a:rPr>
              <a:t>k parts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a partitioning of the mesh’s dual graph.</a:t>
            </a:r>
          </a:p>
        </p:txBody>
      </p:sp>
    </p:spTree>
    <p:extLst>
      <p:ext uri="{BB962C8B-B14F-4D97-AF65-F5344CB8AC3E}">
        <p14:creationId xmlns:p14="http://schemas.microsoft.com/office/powerpoint/2010/main" val="20257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#5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B958F-B751-6221-1B53-1EC2B69410C9}"/>
              </a:ext>
            </a:extLst>
          </p:cNvPr>
          <p:cNvSpPr txBox="1"/>
          <p:nvPr/>
        </p:nvSpPr>
        <p:spPr>
          <a:xfrm>
            <a:off x="835370" y="4082962"/>
            <a:ext cx="4104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METIS_PartMeshDual </a:t>
            </a:r>
          </a:p>
        </p:txBody>
      </p:sp>
      <p:pic>
        <p:nvPicPr>
          <p:cNvPr id="4" name="Picture 4" descr="Image preview">
            <a:extLst>
              <a:ext uri="{FF2B5EF4-FFF2-40B4-BE49-F238E27FC236}">
                <a16:creationId xmlns:a16="http://schemas.microsoft.com/office/drawing/2014/main" id="{1D4860F9-7957-687A-ED94-92FBFBA56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4598" r="4605" b="14636"/>
          <a:stretch/>
        </p:blipFill>
        <p:spPr bwMode="auto">
          <a:xfrm>
            <a:off x="4572001" y="-48125"/>
            <a:ext cx="7619999" cy="690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269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7"/>
            <a:ext cx="9205999" cy="34272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Derived Datatypes and Custom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Virtual Topologies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Neighborhood Collectives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Graph Partitioning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Datatypes &amp;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59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22816"/>
            <a:ext cx="10500989" cy="1327464"/>
          </a:xfrm>
        </p:spPr>
        <p:txBody>
          <a:bodyPr anchor="ctr"/>
          <a:lstStyle/>
          <a:p>
            <a:r>
              <a:rPr lang="en-US" dirty="0"/>
              <a:t>MPI Send/ReCv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E1D9A5-FAC0-675C-9FB2-361DD5E8C324}"/>
              </a:ext>
            </a:extLst>
          </p:cNvPr>
          <p:cNvGrpSpPr/>
          <p:nvPr/>
        </p:nvGrpSpPr>
        <p:grpSpPr>
          <a:xfrm>
            <a:off x="434829" y="1586510"/>
            <a:ext cx="11347742" cy="2011680"/>
            <a:chOff x="434829" y="1586510"/>
            <a:chExt cx="11347742" cy="20116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53E152-E83A-0D0F-29ED-CD097578702F}"/>
                </a:ext>
              </a:extLst>
            </p:cNvPr>
            <p:cNvSpPr txBox="1"/>
            <p:nvPr/>
          </p:nvSpPr>
          <p:spPr>
            <a:xfrm>
              <a:off x="434829" y="1586510"/>
              <a:ext cx="51341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numCol="1">
              <a:spAutoFit/>
            </a:bodyPr>
            <a:lstStyle/>
            <a:p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MPI_Send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buf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MPI_Datatype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datatype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</a:t>
              </a:r>
              <a:r>
                <a:rPr lang="en-US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 MPI_Comm </a:t>
              </a:r>
              <a:r>
                <a:rPr lang="en-US" sz="2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comm</a:t>
              </a: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AD35D6-13DE-9863-C339-C07827D3A436}"/>
                </a:ext>
              </a:extLst>
            </p:cNvPr>
            <p:cNvSpPr txBox="1"/>
            <p:nvPr/>
          </p:nvSpPr>
          <p:spPr>
            <a:xfrm>
              <a:off x="5568950" y="1586510"/>
              <a:ext cx="6213621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r>
                <a:rPr lang="en-US" sz="2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 [in] Initial address of send buffer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Maximum number of elements to send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Datatype of each send buffer entry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Rank of destination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Message tag (integer)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Communicator (handle)</a:t>
              </a: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A48993-33BB-D18B-69C5-FFEFFF0B7A99}"/>
              </a:ext>
            </a:extLst>
          </p:cNvPr>
          <p:cNvSpPr txBox="1"/>
          <p:nvPr/>
        </p:nvSpPr>
        <p:spPr>
          <a:xfrm>
            <a:off x="430022" y="3898821"/>
            <a:ext cx="5138928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MPI_Recv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buf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MPI_Datatype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tag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MPI_Status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18F1-6B89-35EF-2637-98138149A7B4}"/>
              </a:ext>
            </a:extLst>
          </p:cNvPr>
          <p:cNvSpPr txBox="1"/>
          <p:nvPr/>
        </p:nvSpPr>
        <p:spPr>
          <a:xfrm>
            <a:off x="5568950" y="3896167"/>
            <a:ext cx="6217920" cy="2286000"/>
          </a:xfrm>
          <a:prstGeom prst="rect">
            <a:avLst/>
          </a:prstGeom>
          <a:solidFill>
            <a:srgbClr val="1F1F1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numCol="1">
            <a:spAutoFit/>
          </a:bodyPr>
          <a:lstStyle/>
          <a:p>
            <a:pPr>
              <a:spcAft>
                <a:spcPts val="100"/>
              </a:spcAft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address of receive buffer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Maximum number of elements to recv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Datatype of each recv buffer entry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[in] Rank of source (integer)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Message tag (integer)</a:t>
            </a: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Communicator (handle)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[out]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 object (status)</a:t>
            </a:r>
          </a:p>
        </p:txBody>
      </p:sp>
      <p:pic>
        <p:nvPicPr>
          <p:cNvPr id="40" name="Graphic 39" descr="Badge 1 outline">
            <a:extLst>
              <a:ext uri="{FF2B5EF4-FFF2-40B4-BE49-F238E27FC236}">
                <a16:creationId xmlns:a16="http://schemas.microsoft.com/office/drawing/2014/main" id="{537D6B42-51C8-C2ED-2768-32784636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40" y="2342474"/>
            <a:ext cx="499752" cy="499752"/>
          </a:xfrm>
          <a:prstGeom prst="rect">
            <a:avLst/>
          </a:prstGeom>
        </p:spPr>
      </p:pic>
      <p:pic>
        <p:nvPicPr>
          <p:cNvPr id="41" name="Graphic 40" descr="Badge outline">
            <a:extLst>
              <a:ext uri="{FF2B5EF4-FFF2-40B4-BE49-F238E27FC236}">
                <a16:creationId xmlns:a16="http://schemas.microsoft.com/office/drawing/2014/main" id="{13827CFD-0F5B-A036-F086-82FE2501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27440" y="4771847"/>
            <a:ext cx="499752" cy="4997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A099F-49FF-22E2-D746-3BFFB686D349}"/>
              </a:ext>
            </a:extLst>
          </p:cNvPr>
          <p:cNvGrpSpPr/>
          <p:nvPr/>
        </p:nvGrpSpPr>
        <p:grpSpPr>
          <a:xfrm>
            <a:off x="7282572" y="373542"/>
            <a:ext cx="2786377" cy="1166008"/>
            <a:chOff x="6487944" y="373542"/>
            <a:chExt cx="2786377" cy="1166008"/>
          </a:xfrm>
        </p:grpSpPr>
        <p:pic>
          <p:nvPicPr>
            <p:cNvPr id="22" name="Graphic 21" descr="Badge 1 outline">
              <a:extLst>
                <a:ext uri="{FF2B5EF4-FFF2-40B4-BE49-F238E27FC236}">
                  <a16:creationId xmlns:a16="http://schemas.microsoft.com/office/drawing/2014/main" id="{EED9A375-ACC7-8FE4-EFB3-516B02C8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7944" y="373542"/>
              <a:ext cx="499752" cy="499752"/>
            </a:xfrm>
            <a:prstGeom prst="rect">
              <a:avLst/>
            </a:prstGeom>
          </p:spPr>
        </p:pic>
        <p:pic>
          <p:nvPicPr>
            <p:cNvPr id="26" name="Graphic 25" descr="Badge outline">
              <a:extLst>
                <a:ext uri="{FF2B5EF4-FFF2-40B4-BE49-F238E27FC236}">
                  <a16:creationId xmlns:a16="http://schemas.microsoft.com/office/drawing/2014/main" id="{8BDEBF52-09F2-3B57-312D-C70C8C8E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31256" y="373542"/>
              <a:ext cx="499752" cy="499752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A897B8-BA19-EBF4-CEC6-88005970300C}"/>
                </a:ext>
              </a:extLst>
            </p:cNvPr>
            <p:cNvSpPr/>
            <p:nvPr/>
          </p:nvSpPr>
          <p:spPr>
            <a:xfrm>
              <a:off x="6999303" y="577698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Badge 1 with solid fill">
              <a:extLst>
                <a:ext uri="{FF2B5EF4-FFF2-40B4-BE49-F238E27FC236}">
                  <a16:creationId xmlns:a16="http://schemas.microsoft.com/office/drawing/2014/main" id="{96E98695-26AE-B103-D1DB-69B63C6B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487944" y="1039798"/>
              <a:ext cx="499752" cy="499752"/>
            </a:xfrm>
            <a:prstGeom prst="rect">
              <a:avLst/>
            </a:prstGeom>
          </p:spPr>
        </p:pic>
        <p:pic>
          <p:nvPicPr>
            <p:cNvPr id="30" name="Graphic 29" descr="Badge with solid fill">
              <a:extLst>
                <a:ext uri="{FF2B5EF4-FFF2-40B4-BE49-F238E27FC236}">
                  <a16:creationId xmlns:a16="http://schemas.microsoft.com/office/drawing/2014/main" id="{A357FE31-F183-5EAC-2ABF-3349FAC6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631257" y="1039798"/>
              <a:ext cx="499752" cy="49975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6DE5A6-0DC0-294C-3C0A-FA4784826F77}"/>
                </a:ext>
              </a:extLst>
            </p:cNvPr>
            <p:cNvSpPr/>
            <p:nvPr/>
          </p:nvSpPr>
          <p:spPr>
            <a:xfrm>
              <a:off x="6999303" y="1238877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777C1D-ECB5-F114-A039-8F0F2F34B35B}"/>
                </a:ext>
              </a:extLst>
            </p:cNvPr>
            <p:cNvSpPr/>
            <p:nvPr/>
          </p:nvSpPr>
          <p:spPr>
            <a:xfrm>
              <a:off x="8144497" y="1243954"/>
              <a:ext cx="91440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6FC237-060B-3758-624B-12D54FC1E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87696" y="745810"/>
              <a:ext cx="651354" cy="419754"/>
            </a:xfrm>
            <a:prstGeom prst="straightConnector1">
              <a:avLst/>
            </a:prstGeom>
            <a:ln w="31750">
              <a:solidFill>
                <a:srgbClr val="04C8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Badge 3 outline">
              <a:extLst>
                <a:ext uri="{FF2B5EF4-FFF2-40B4-BE49-F238E27FC236}">
                  <a16:creationId xmlns:a16="http://schemas.microsoft.com/office/drawing/2014/main" id="{C70EFF82-E152-F7E7-3B58-8030C28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774569" y="373542"/>
              <a:ext cx="499752" cy="499752"/>
            </a:xfrm>
            <a:prstGeom prst="rect">
              <a:avLst/>
            </a:prstGeom>
          </p:spPr>
        </p:pic>
        <p:pic>
          <p:nvPicPr>
            <p:cNvPr id="44" name="Graphic 43" descr="Badge 3 with solid fill">
              <a:extLst>
                <a:ext uri="{FF2B5EF4-FFF2-40B4-BE49-F238E27FC236}">
                  <a16:creationId xmlns:a16="http://schemas.microsoft.com/office/drawing/2014/main" id="{6973885D-F9B8-207E-1084-77EBFF60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774569" y="1039798"/>
              <a:ext cx="499752" cy="499752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D18D7D7-89AE-22E7-5B3F-ED1985CCEFC5}"/>
              </a:ext>
            </a:extLst>
          </p:cNvPr>
          <p:cNvSpPr txBox="1">
            <a:spLocks/>
          </p:cNvSpPr>
          <p:nvPr/>
        </p:nvSpPr>
        <p:spPr>
          <a:xfrm>
            <a:off x="614679" y="2803007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1DF1A84-9A0F-3FE8-1117-D12E45F8596E}"/>
              </a:ext>
            </a:extLst>
          </p:cNvPr>
          <p:cNvSpPr txBox="1">
            <a:spLocks/>
          </p:cNvSpPr>
          <p:nvPr/>
        </p:nvSpPr>
        <p:spPr>
          <a:xfrm>
            <a:off x="621030" y="5220799"/>
            <a:ext cx="1512569" cy="41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sz="2400" dirty="0"/>
              <a:t>Rank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2EE02E-2FB5-BB3A-9771-A557E76EC160}"/>
              </a:ext>
            </a:extLst>
          </p:cNvPr>
          <p:cNvSpPr/>
          <p:nvPr/>
        </p:nvSpPr>
        <p:spPr>
          <a:xfrm>
            <a:off x="2203450" y="224790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E08F7B6-DC2C-31A0-47AA-3C954D55AF82}"/>
              </a:ext>
            </a:extLst>
          </p:cNvPr>
          <p:cNvSpPr/>
          <p:nvPr/>
        </p:nvSpPr>
        <p:spPr>
          <a:xfrm>
            <a:off x="2203450" y="4565650"/>
            <a:ext cx="3206750" cy="330200"/>
          </a:xfrm>
          <a:prstGeom prst="roundRect">
            <a:avLst>
              <a:gd name="adj" fmla="val 50000"/>
            </a:avLst>
          </a:prstGeom>
          <a:solidFill>
            <a:srgbClr val="005E00">
              <a:alpha val="27000"/>
            </a:srgbClr>
          </a:solidFill>
          <a:ln>
            <a:solidFill>
              <a:srgbClr val="00D1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Intrinsic DATA TYPES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D0DA11F-D89E-2763-3F8A-2CE1BBD9D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29398"/>
              </p:ext>
            </p:extLst>
          </p:nvPr>
        </p:nvGraphicFramePr>
        <p:xfrm>
          <a:off x="429745" y="1225830"/>
          <a:ext cx="11123240" cy="5186354"/>
        </p:xfrm>
        <a:graphic>
          <a:graphicData uri="http://schemas.openxmlformats.org/drawingml/2006/table">
            <a:tbl>
              <a:tblPr/>
              <a:tblGrid>
                <a:gridCol w="3707747">
                  <a:extLst>
                    <a:ext uri="{9D8B030D-6E8A-4147-A177-3AD203B41FA5}">
                      <a16:colId xmlns:a16="http://schemas.microsoft.com/office/drawing/2014/main" val="1304025126"/>
                    </a:ext>
                  </a:extLst>
                </a:gridCol>
                <a:gridCol w="3903415">
                  <a:extLst>
                    <a:ext uri="{9D8B030D-6E8A-4147-A177-3AD203B41FA5}">
                      <a16:colId xmlns:a16="http://schemas.microsoft.com/office/drawing/2014/main" val="3669491919"/>
                    </a:ext>
                  </a:extLst>
                </a:gridCol>
                <a:gridCol w="3512078">
                  <a:extLst>
                    <a:ext uri="{9D8B030D-6E8A-4147-A177-3AD203B41FA5}">
                      <a16:colId xmlns:a16="http://schemas.microsoft.com/office/drawing/2014/main" val="1031364411"/>
                    </a:ext>
                  </a:extLst>
                </a:gridCol>
              </a:tblGrid>
              <a:tr h="415086">
                <a:tc gridSpan="2"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C/C++</a:t>
                      </a:r>
                    </a:p>
                  </a:txBody>
                  <a:tcPr marL="102420" marR="102420" marT="51210" marB="5121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007600"/>
                          </a:solidFill>
                          <a:effectLst/>
                          <a:latin typeface="Arial" panose="020B0604020202020204" pitchFamily="34" charset="0"/>
                        </a:rPr>
                        <a:t>FORTRAN</a:t>
                      </a:r>
                    </a:p>
                  </a:txBody>
                  <a:tcPr marL="26957" marR="26957" marT="53914" marB="5391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5459"/>
                  </a:ext>
                </a:extLst>
              </a:tr>
              <a:tr h="4750847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MPI_WCHAR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MPI_LONG_LONG_INT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MPI_UNSIGNED_CHAR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MPI_UNSIGNED_SHORT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MPI_UNSIGNED_LONG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MPI_UNSIGNED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MPI_FLOAT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MPI_DOUBLE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MPI_LONG_DOUBLE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MPI_C_FLOAT_COMPLEX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MPI_C_BOOL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MPI_C_LONG_DOUBLE_COMPLEX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MPI_UINT8_T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MPI_UINT16_T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MPI_UINT32_T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MPI_UINT64_T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  <a:b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MPI_CHARACTER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MPI_INTEGER1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MPI_INTEGER4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MPI_REAL2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MPI_REAL4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MPI_REAL8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MPI_DOUBLE_PRECISION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MPI_DOUBLE_COMPLEX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MPI_LOGICAL</a:t>
                      </a:r>
                      <a:b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MPI_BYTE</a:t>
                      </a:r>
                    </a:p>
                    <a:p>
                      <a:pPr algn="l" fontAlgn="t" latinLnBrk="0"/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MPI_PACKED</a:t>
                      </a:r>
                    </a:p>
                  </a:txBody>
                  <a:tcPr marL="26957" marR="26957" marT="53914" marB="5391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1433583" y="3227053"/>
            <a:ext cx="9324835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What happens if we want </a:t>
            </a:r>
          </a:p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to send </a:t>
            </a:r>
            <a:r>
              <a:rPr lang="en-US" sz="88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data?</a:t>
            </a:r>
            <a:endParaRPr lang="en-US" sz="40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687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1B9F2EB-F414-C8F7-D1D0-0FC898241ABF}"/>
              </a:ext>
            </a:extLst>
          </p:cNvPr>
          <p:cNvSpPr>
            <a:spLocks noGrp="1"/>
          </p:cNvSpPr>
          <p:nvPr/>
        </p:nvSpPr>
        <p:spPr>
          <a:xfrm>
            <a:off x="672465" y="1612533"/>
            <a:ext cx="1084707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 can serialize</a:t>
            </a:r>
            <a:r>
              <a:rPr lang="en-US" sz="6000" dirty="0"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 </a:t>
            </a:r>
            <a:r>
              <a:rPr lang="en-US" sz="6000" dirty="0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tx2"/>
                    </a:gs>
                    <a:gs pos="81000">
                      <a:schemeClr val="accent6"/>
                    </a:gs>
                    <a:gs pos="0">
                      <a:srgbClr val="02F5F2"/>
                    </a:gs>
                  </a:gsLst>
                  <a:lin ang="7800000" scaled="0"/>
                </a:gradFill>
                <a:latin typeface="Colonna MT" panose="04020805060202030203" pitchFamily="82" charset="0"/>
              </a:rPr>
              <a:t>custom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data into a message stream</a:t>
            </a:r>
          </a:p>
          <a:p>
            <a:pPr lvl="1" algn="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&gt;&gt; Declarative specification of data layout &lt;&lt;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121B29-75E5-E313-FC1D-0C824DE6E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57669"/>
              </p:ext>
            </p:extLst>
          </p:nvPr>
        </p:nvGraphicFramePr>
        <p:xfrm>
          <a:off x="38251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F7E48-A496-5911-79E0-0771B1BB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56198"/>
              </p:ext>
            </p:extLst>
          </p:nvPr>
        </p:nvGraphicFramePr>
        <p:xfrm>
          <a:off x="7482714" y="3196287"/>
          <a:ext cx="3657600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991732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73656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749700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448187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300949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99394565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7487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681515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175711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2899623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576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F4CDDE-31DC-53CD-37E6-68F5F91394EA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38339" y="4318082"/>
            <a:ext cx="1" cy="5181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10E1F8-1C0A-0A0D-601B-77FF88E679E6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9217725" y="4302517"/>
            <a:ext cx="1542421" cy="56658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3ED4ED-9789-C859-3A47-B85EF64CD9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221000" y="4318082"/>
            <a:ext cx="837954" cy="5510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E0D888-E9F1-038E-8F35-3791B711A3CB}"/>
              </a:ext>
            </a:extLst>
          </p:cNvPr>
          <p:cNvSpPr txBox="1"/>
          <p:nvPr/>
        </p:nvSpPr>
        <p:spPr>
          <a:xfrm>
            <a:off x="8321749" y="5034904"/>
            <a:ext cx="14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C2F2-A098-5B6F-7A34-A19667845D8B}"/>
              </a:ext>
            </a:extLst>
          </p:cNvPr>
          <p:cNvSpPr txBox="1"/>
          <p:nvPr/>
        </p:nvSpPr>
        <p:spPr>
          <a:xfrm>
            <a:off x="40402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15279-325E-220F-BFDB-D55C79255B3D}"/>
              </a:ext>
            </a:extLst>
          </p:cNvPr>
          <p:cNvSpPr txBox="1"/>
          <p:nvPr/>
        </p:nvSpPr>
        <p:spPr>
          <a:xfrm>
            <a:off x="513883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DE2C-D1CF-56F6-23DC-2DC2B218D3A0}"/>
              </a:ext>
            </a:extLst>
          </p:cNvPr>
          <p:cNvSpPr txBox="1"/>
          <p:nvPr/>
        </p:nvSpPr>
        <p:spPr>
          <a:xfrm>
            <a:off x="6237380" y="3991499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BF23B-7D10-ABCF-ABE8-CBD80BFFF142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H="1" flipV="1">
            <a:off x="5646830" y="4391609"/>
            <a:ext cx="7088" cy="444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FDC855-D4B9-663A-6CDC-8FE0105784C8}"/>
              </a:ext>
            </a:extLst>
          </p:cNvPr>
          <p:cNvCxnSpPr>
            <a:cxnSpLocks/>
            <a:stCxn id="60" idx="2"/>
            <a:endCxn id="8" idx="2"/>
          </p:cNvCxnSpPr>
          <p:nvPr/>
        </p:nvCxnSpPr>
        <p:spPr>
          <a:xfrm flipH="1" flipV="1">
            <a:off x="4548280" y="4391609"/>
            <a:ext cx="993370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176FF-D1CE-6007-D4F3-F3FC5901FCFC}"/>
              </a:ext>
            </a:extLst>
          </p:cNvPr>
          <p:cNvCxnSpPr>
            <a:cxnSpLocks/>
            <a:stCxn id="10" idx="2"/>
            <a:endCxn id="60" idx="6"/>
          </p:cNvCxnSpPr>
          <p:nvPr/>
        </p:nvCxnSpPr>
        <p:spPr>
          <a:xfrm flipH="1">
            <a:off x="5766185" y="4391609"/>
            <a:ext cx="979195" cy="55687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A1145-D35D-5589-AFBC-2D0069719E27}"/>
              </a:ext>
            </a:extLst>
          </p:cNvPr>
          <p:cNvSpPr txBox="1"/>
          <p:nvPr/>
        </p:nvSpPr>
        <p:spPr>
          <a:xfrm>
            <a:off x="5082675" y="5034904"/>
            <a:ext cx="12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57F5E6-CC1E-864A-2FF9-D41B0F1FFE22}"/>
              </a:ext>
            </a:extLst>
          </p:cNvPr>
          <p:cNvCxnSpPr>
            <a:cxnSpLocks/>
            <a:stCxn id="62" idx="2"/>
            <a:endCxn id="26" idx="2"/>
          </p:cNvCxnSpPr>
          <p:nvPr/>
        </p:nvCxnSpPr>
        <p:spPr>
          <a:xfrm flipH="1" flipV="1">
            <a:off x="5695923" y="5496569"/>
            <a:ext cx="1485745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2B24A9-1F12-D7E8-E475-61ED50063783}"/>
              </a:ext>
            </a:extLst>
          </p:cNvPr>
          <p:cNvCxnSpPr>
            <a:cxnSpLocks/>
            <a:stCxn id="25" idx="2"/>
            <a:endCxn id="62" idx="6"/>
          </p:cNvCxnSpPr>
          <p:nvPr/>
        </p:nvCxnSpPr>
        <p:spPr>
          <a:xfrm flipH="1">
            <a:off x="7406203" y="5496569"/>
            <a:ext cx="1628068" cy="55622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A5B6FC-7951-9D26-F91E-0E98EA6D955D}"/>
              </a:ext>
            </a:extLst>
          </p:cNvPr>
          <p:cNvSpPr txBox="1"/>
          <p:nvPr/>
        </p:nvSpPr>
        <p:spPr>
          <a:xfrm>
            <a:off x="6555458" y="6031534"/>
            <a:ext cx="14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  <p:pic>
        <p:nvPicPr>
          <p:cNvPr id="43" name="Graphic 42" descr="Harvey Balls 0% with solid fill">
            <a:extLst>
              <a:ext uri="{FF2B5EF4-FFF2-40B4-BE49-F238E27FC236}">
                <a16:creationId xmlns:a16="http://schemas.microsoft.com/office/drawing/2014/main" id="{45A0FDBB-6AE3-8AF7-7462-FB9F64D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68" y="6056694"/>
            <a:ext cx="91440" cy="9144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08CA811-D114-8DB0-0D8F-70A24776B392}"/>
              </a:ext>
            </a:extLst>
          </p:cNvPr>
          <p:cNvSpPr/>
          <p:nvPr/>
        </p:nvSpPr>
        <p:spPr>
          <a:xfrm>
            <a:off x="5541650" y="4836215"/>
            <a:ext cx="224535" cy="224535"/>
          </a:xfrm>
          <a:prstGeom prst="ellipse">
            <a:avLst/>
          </a:prstGeom>
          <a:solidFill>
            <a:srgbClr val="005E00"/>
          </a:solidFill>
          <a:ln>
            <a:solidFill>
              <a:srgbClr val="21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402364-11B8-C55B-C417-A2BF231B834B}"/>
              </a:ext>
            </a:extLst>
          </p:cNvPr>
          <p:cNvSpPr/>
          <p:nvPr/>
        </p:nvSpPr>
        <p:spPr>
          <a:xfrm>
            <a:off x="9026072" y="4836215"/>
            <a:ext cx="224535" cy="224535"/>
          </a:xfrm>
          <a:prstGeom prst="ellipse">
            <a:avLst/>
          </a:prstGeom>
          <a:solidFill>
            <a:srgbClr val="0062AC"/>
          </a:solidFill>
          <a:ln>
            <a:solidFill>
              <a:srgbClr val="0062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F0030-162D-F3FE-25E6-9ABA43E12BD5}"/>
              </a:ext>
            </a:extLst>
          </p:cNvPr>
          <p:cNvSpPr/>
          <p:nvPr/>
        </p:nvSpPr>
        <p:spPr>
          <a:xfrm>
            <a:off x="7181668" y="5940530"/>
            <a:ext cx="224535" cy="2245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44170A0-35D1-FCBD-791C-CD71336771A2}"/>
              </a:ext>
            </a:extLst>
          </p:cNvPr>
          <p:cNvSpPr txBox="1">
            <a:spLocks/>
          </p:cNvSpPr>
          <p:nvPr/>
        </p:nvSpPr>
        <p:spPr>
          <a:xfrm>
            <a:off x="461629" y="3291441"/>
            <a:ext cx="4214950" cy="3723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400" u="sng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Derived Data Types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Contiguous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Vector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Indexed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38299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MPI Derived 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DE307-F66A-F501-47CA-A37038DABC3F}"/>
              </a:ext>
            </a:extLst>
          </p:cNvPr>
          <p:cNvSpPr txBox="1"/>
          <p:nvPr/>
        </p:nvSpPr>
        <p:spPr>
          <a:xfrm>
            <a:off x="670634" y="2098814"/>
            <a:ext cx="10850732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MPI_Type_indexed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MPI_Type_create_indexed_block</a:t>
            </a: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MPI_Type_create_subarray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MPI_Type_create_darray</a:t>
            </a:r>
          </a:p>
          <a:p>
            <a:endParaRPr lang="en-US" sz="2400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contiguous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regularly 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like vector, but stride is</a:t>
            </a:r>
            <a:b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</a:b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specified in bytes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variably-spaced datatype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special case of indexed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subarray within a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multidimensional array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distribution of a ndim-array into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   a grid of ndim-logical processes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+mj-lt"/>
              </a:rPr>
              <a:t>&gt; fully general datatype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BBE08F-E135-E79D-AEFE-9F53E71B4B3C}"/>
              </a:ext>
            </a:extLst>
          </p:cNvPr>
          <p:cNvSpPr/>
          <p:nvPr/>
        </p:nvSpPr>
        <p:spPr>
          <a:xfrm>
            <a:off x="670634" y="4389119"/>
            <a:ext cx="10850732" cy="1431235"/>
          </a:xfrm>
          <a:prstGeom prst="roundRect">
            <a:avLst/>
          </a:prstGeom>
          <a:solidFill>
            <a:schemeClr val="tx1">
              <a:lumMod val="95000"/>
              <a:lumOff val="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50A35-3A07-BD0E-493D-8D066877C331}"/>
              </a:ext>
            </a:extLst>
          </p:cNvPr>
          <p:cNvSpPr txBox="1"/>
          <p:nvPr/>
        </p:nvSpPr>
        <p:spPr>
          <a:xfrm>
            <a:off x="3807106" y="4722466"/>
            <a:ext cx="457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Discussed in Parallel I/O Session (Wednesday)</a:t>
            </a:r>
          </a:p>
        </p:txBody>
      </p:sp>
    </p:spTree>
    <p:extLst>
      <p:ext uri="{BB962C8B-B14F-4D97-AF65-F5344CB8AC3E}">
        <p14:creationId xmlns:p14="http://schemas.microsoft.com/office/powerpoint/2010/main" val="580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4" y="1590207"/>
            <a:ext cx="5688499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Replication count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F1343-444D-8C77-6850-F946CE5B7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7469" r="42467" b="39997"/>
          <a:stretch/>
        </p:blipFill>
        <p:spPr>
          <a:xfrm>
            <a:off x="1503427" y="3347384"/>
            <a:ext cx="9185146" cy="326688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8E8C7C3-7042-A575-DB1E-DE4DD3071428}"/>
              </a:ext>
            </a:extLst>
          </p:cNvPr>
          <p:cNvSpPr>
            <a:spLocks noGrp="1"/>
          </p:cNvSpPr>
          <p:nvPr/>
        </p:nvSpPr>
        <p:spPr>
          <a:xfrm>
            <a:off x="396483" y="2945588"/>
            <a:ext cx="11399034" cy="789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02F5F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1F4688E-E2D7-65B5-8FBC-E4813CF2675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Creates a contiguous datatype.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8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72" y="113097"/>
            <a:ext cx="7420819" cy="1656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Track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91139-10DF-90C2-9C27-643A1BDDF17F}"/>
              </a:ext>
            </a:extLst>
          </p:cNvPr>
          <p:cNvSpPr txBox="1"/>
          <p:nvPr/>
        </p:nvSpPr>
        <p:spPr>
          <a:xfrm>
            <a:off x="8039241" y="5667646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1522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E0B7C-7E8A-650C-B789-2419FBB64823}"/>
              </a:ext>
            </a:extLst>
          </p:cNvPr>
          <p:cNvSpPr txBox="1"/>
          <p:nvPr/>
        </p:nvSpPr>
        <p:spPr>
          <a:xfrm>
            <a:off x="8039241" y="285916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DB1A4-3460-BD60-DC4A-A9F7E70246DC}"/>
              </a:ext>
            </a:extLst>
          </p:cNvPr>
          <p:cNvSpPr txBox="1"/>
          <p:nvPr/>
        </p:nvSpPr>
        <p:spPr>
          <a:xfrm>
            <a:off x="8039241" y="3795323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D2E7-E0D5-411E-64BE-7F5001CD2DC2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A475C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E3D1E-8090-A8DB-65A3-1D7500EA38A1}"/>
              </a:ext>
            </a:extLst>
          </p:cNvPr>
          <p:cNvSpPr txBox="1"/>
          <p:nvPr/>
        </p:nvSpPr>
        <p:spPr>
          <a:xfrm>
            <a:off x="8039241" y="4731485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/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67C20C-7CFD-68E2-6AFB-8904455FEEA8}"/>
              </a:ext>
            </a:extLst>
          </p:cNvPr>
          <p:cNvSpPr txBox="1">
            <a:spLocks/>
          </p:cNvSpPr>
          <p:nvPr/>
        </p:nvSpPr>
        <p:spPr>
          <a:xfrm>
            <a:off x="3236584" y="2228115"/>
            <a:ext cx="5901066" cy="159792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080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269" indent="-342891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09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Distributed Memory</a:t>
            </a:r>
          </a:p>
          <a:p>
            <a:r>
              <a:rPr lang="en-US" dirty="0"/>
              <a:t>Parallel Computing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Message Passing Interface</a:t>
            </a:r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4098" name="Picture 2" descr="An Introduction to CUDA-Aware MPI | NVIDIA Technical Blog">
            <a:extLst>
              <a:ext uri="{FF2B5EF4-FFF2-40B4-BE49-F238E27FC236}">
                <a16:creationId xmlns:a16="http://schemas.microsoft.com/office/drawing/2014/main" id="{44704378-3B27-38E1-8C53-985C1DBC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3781590"/>
            <a:ext cx="4992687" cy="29188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6FA3C7F-7FE8-BC56-847A-BBF94D067096}"/>
              </a:ext>
            </a:extLst>
          </p:cNvPr>
          <p:cNvSpPr txBox="1">
            <a:spLocks/>
          </p:cNvSpPr>
          <p:nvPr/>
        </p:nvSpPr>
        <p:spPr>
          <a:xfrm>
            <a:off x="140410" y="0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Better graphic </a:t>
            </a:r>
          </a:p>
        </p:txBody>
      </p:sp>
    </p:spTree>
    <p:extLst>
      <p:ext uri="{BB962C8B-B14F-4D97-AF65-F5344CB8AC3E}">
        <p14:creationId xmlns:p14="http://schemas.microsoft.com/office/powerpoint/2010/main" val="54956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MPI_Type_contiguous</a:t>
            </a:r>
            <a:r>
              <a:rPr lang="en-US" dirty="0"/>
              <a:t>                                     Example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D9861C-EC7C-9FBD-4E2F-AF71034BA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95254"/>
              </p:ext>
            </p:extLst>
          </p:nvPr>
        </p:nvGraphicFramePr>
        <p:xfrm>
          <a:off x="6451224" y="1431642"/>
          <a:ext cx="4794560" cy="4794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98640">
                  <a:extLst>
                    <a:ext uri="{9D8B030D-6E8A-4147-A177-3AD203B41FA5}">
                      <a16:colId xmlns:a16="http://schemas.microsoft.com/office/drawing/2014/main" val="3003241061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3317172949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1891311115"/>
                    </a:ext>
                  </a:extLst>
                </a:gridCol>
                <a:gridCol w="1198640">
                  <a:extLst>
                    <a:ext uri="{9D8B030D-6E8A-4147-A177-3AD203B41FA5}">
                      <a16:colId xmlns:a16="http://schemas.microsoft.com/office/drawing/2014/main" val="2464898294"/>
                    </a:ext>
                  </a:extLst>
                </a:gridCol>
              </a:tblGrid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27119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57514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73473"/>
                  </a:ext>
                </a:extLst>
              </a:tr>
              <a:tr h="119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15.0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16.0</a:t>
                      </a:r>
                    </a:p>
                  </a:txBody>
                  <a:tcPr marL="119864" marR="119864" marT="59932" marB="5993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207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175B1B-98E7-F435-7C9B-927B2E35282A}"/>
              </a:ext>
            </a:extLst>
          </p:cNvPr>
          <p:cNvSpPr txBox="1"/>
          <p:nvPr/>
        </p:nvSpPr>
        <p:spPr>
          <a:xfrm>
            <a:off x="813833" y="3179214"/>
            <a:ext cx="4743451" cy="341632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row_type;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4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MPI_FLOAT,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// old type</a:t>
            </a:r>
            <a:endParaRPr lang="en-US" sz="2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&amp;row_type);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</a:p>
          <a:p>
            <a:endParaRPr lang="en-US" sz="24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MPI_Send(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&amp;a[2][4],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1, row_type,</a:t>
            </a:r>
            <a:endParaRPr lang="en-US" sz="2400" dirty="0">
              <a:solidFill>
                <a:srgbClr val="9CDCFE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dest, tag, comm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075CF3-7877-6C35-A9DC-9228CE0282BD}"/>
              </a:ext>
            </a:extLst>
          </p:cNvPr>
          <p:cNvSpPr txBox="1"/>
          <p:nvPr/>
        </p:nvSpPr>
        <p:spPr>
          <a:xfrm>
            <a:off x="813832" y="1590207"/>
            <a:ext cx="474345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50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DD3CB7-A6C9-05FB-244C-8A7E4D2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557288" y="1594667"/>
            <a:ext cx="516033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between start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F8578-F3B0-4642-39AE-E7381A0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05" y="4047461"/>
            <a:ext cx="8865590" cy="2631573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AFE470A1-954B-4B25-263D-6F6EBE2F8F47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893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28680"/>
              </p:ext>
            </p:extLst>
          </p:nvPr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MPI_Type_vector                       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44826" y="3924506"/>
            <a:ext cx="541246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          bx+2,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&amp;HALO_Y_DIR_TYPE);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A4D13-BF19-B436-2008-E17655A78FB7}"/>
              </a:ext>
            </a:extLst>
          </p:cNvPr>
          <p:cNvSpPr txBox="1"/>
          <p:nvPr/>
        </p:nvSpPr>
        <p:spPr>
          <a:xfrm>
            <a:off x="813835" y="1594666"/>
            <a:ext cx="4743451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5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(MPI_Type_hvector </a:t>
            </a:r>
            <a:r>
              <a:rPr lang="en-US" sz="1800" dirty="0">
                <a:solidFill>
                  <a:srgbClr val="FF0000"/>
                </a:solidFill>
              </a:rPr>
              <a:t>deprecated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8B18-C0FA-96BC-407E-D6FA729F4394}"/>
              </a:ext>
            </a:extLst>
          </p:cNvPr>
          <p:cNvSpPr txBox="1"/>
          <p:nvPr/>
        </p:nvSpPr>
        <p:spPr>
          <a:xfrm>
            <a:off x="5762847" y="1589777"/>
            <a:ext cx="5486319" cy="230832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blocks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elements in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# of number of 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bytes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     between start of each block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 old datatype (handle)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B1861-1B1F-6C1E-D368-22CC83878DB9}"/>
              </a:ext>
            </a:extLst>
          </p:cNvPr>
          <p:cNvGrpSpPr/>
          <p:nvPr/>
        </p:nvGrpSpPr>
        <p:grpSpPr>
          <a:xfrm>
            <a:off x="2627407" y="4033284"/>
            <a:ext cx="6727915" cy="2638937"/>
            <a:chOff x="4904686" y="4158055"/>
            <a:chExt cx="6216970" cy="2438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AB0E87-C379-5DC5-9DCF-CE4921A6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686" y="4158055"/>
              <a:ext cx="6216970" cy="24385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77B7D-991B-CDF7-0FC5-7545481D7DA1}"/>
                </a:ext>
              </a:extLst>
            </p:cNvPr>
            <p:cNvSpPr/>
            <p:nvPr/>
          </p:nvSpPr>
          <p:spPr>
            <a:xfrm>
              <a:off x="9789042" y="6379535"/>
              <a:ext cx="1325526" cy="20995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E563836B-C555-6E71-4EB1-BA1513599C72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vector (strided) data type with offset in bytes.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063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700E4C-3E3E-122B-3C56-9F34631CDD5E}"/>
              </a:ext>
            </a:extLst>
          </p:cNvPr>
          <p:cNvGraphicFramePr>
            <a:graphicFrameLocks noGrp="1"/>
          </p:cNvGraphicFramePr>
          <p:nvPr/>
        </p:nvGraphicFramePr>
        <p:xfrm>
          <a:off x="5950638" y="2268671"/>
          <a:ext cx="5085130" cy="42242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08513">
                  <a:extLst>
                    <a:ext uri="{9D8B030D-6E8A-4147-A177-3AD203B41FA5}">
                      <a16:colId xmlns:a16="http://schemas.microsoft.com/office/drawing/2014/main" val="215165038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54847678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20410633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417837748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817930997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247129555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72724090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1635578098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395179406"/>
                    </a:ext>
                  </a:extLst>
                </a:gridCol>
                <a:gridCol w="508513">
                  <a:extLst>
                    <a:ext uri="{9D8B030D-6E8A-4147-A177-3AD203B41FA5}">
                      <a16:colId xmlns:a16="http://schemas.microsoft.com/office/drawing/2014/main" val="3635817569"/>
                    </a:ext>
                  </a:extLst>
                </a:gridCol>
              </a:tblGrid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9254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54465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8114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10897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1576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86069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4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91870"/>
                  </a:ext>
                </a:extLst>
              </a:tr>
              <a:tr h="528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55456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B5C2D2-425B-5A01-7696-4D7716B20A57}"/>
              </a:ext>
            </a:extLst>
          </p:cNvPr>
          <p:cNvSpPr/>
          <p:nvPr/>
        </p:nvSpPr>
        <p:spPr>
          <a:xfrm>
            <a:off x="5950638" y="2268671"/>
            <a:ext cx="5085134" cy="4224278"/>
          </a:xfrm>
          <a:custGeom>
            <a:avLst/>
            <a:gdLst>
              <a:gd name="connsiteX0" fmla="*/ 597636 w 5486400"/>
              <a:gd name="connsiteY0" fmla="*/ 499534 h 4572000"/>
              <a:gd name="connsiteX1" fmla="*/ 487764 w 5486400"/>
              <a:gd name="connsiteY1" fmla="*/ 609406 h 4572000"/>
              <a:gd name="connsiteX2" fmla="*/ 487764 w 5486400"/>
              <a:gd name="connsiteY2" fmla="*/ 3946033 h 4572000"/>
              <a:gd name="connsiteX3" fmla="*/ 597636 w 5486400"/>
              <a:gd name="connsiteY3" fmla="*/ 4055905 h 4572000"/>
              <a:gd name="connsiteX4" fmla="*/ 1037111 w 5486400"/>
              <a:gd name="connsiteY4" fmla="*/ 4055905 h 4572000"/>
              <a:gd name="connsiteX5" fmla="*/ 1146983 w 5486400"/>
              <a:gd name="connsiteY5" fmla="*/ 3946033 h 4572000"/>
              <a:gd name="connsiteX6" fmla="*/ 1146983 w 5486400"/>
              <a:gd name="connsiteY6" fmla="*/ 609406 h 4572000"/>
              <a:gd name="connsiteX7" fmla="*/ 1037111 w 5486400"/>
              <a:gd name="connsiteY7" fmla="*/ 499534 h 4572000"/>
              <a:gd name="connsiteX8" fmla="*/ 0 w 5486400"/>
              <a:gd name="connsiteY8" fmla="*/ 0 h 4572000"/>
              <a:gd name="connsiteX9" fmla="*/ 5486400 w 5486400"/>
              <a:gd name="connsiteY9" fmla="*/ 0 h 4572000"/>
              <a:gd name="connsiteX10" fmla="*/ 5486400 w 5486400"/>
              <a:gd name="connsiteY10" fmla="*/ 4572000 h 4572000"/>
              <a:gd name="connsiteX11" fmla="*/ 0 w 54864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4572000">
                <a:moveTo>
                  <a:pt x="597636" y="499534"/>
                </a:moveTo>
                <a:cubicBezTo>
                  <a:pt x="536955" y="499534"/>
                  <a:pt x="487764" y="548725"/>
                  <a:pt x="487764" y="609406"/>
                </a:cubicBezTo>
                <a:lnTo>
                  <a:pt x="487764" y="3946033"/>
                </a:lnTo>
                <a:cubicBezTo>
                  <a:pt x="487764" y="4006714"/>
                  <a:pt x="536955" y="4055905"/>
                  <a:pt x="597636" y="4055905"/>
                </a:cubicBezTo>
                <a:lnTo>
                  <a:pt x="1037111" y="4055905"/>
                </a:lnTo>
                <a:cubicBezTo>
                  <a:pt x="1097792" y="4055905"/>
                  <a:pt x="1146983" y="4006714"/>
                  <a:pt x="1146983" y="3946033"/>
                </a:cubicBezTo>
                <a:lnTo>
                  <a:pt x="1146983" y="609406"/>
                </a:lnTo>
                <a:cubicBezTo>
                  <a:pt x="1146983" y="548725"/>
                  <a:pt x="1097792" y="499534"/>
                  <a:pt x="1037111" y="499534"/>
                </a:cubicBez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61139A-E729-E771-03F5-9B153403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MPI_Type_create_hvector                     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307829" y="3919366"/>
            <a:ext cx="5455018" cy="261610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HALO_Y_DIR_HTYPE;</a:t>
            </a:r>
            <a:endParaRPr lang="en-US" sz="2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by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count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            1,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(bx+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2)*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sizeof(double)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byte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endParaRPr lang="en-US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MPI_DOUBLE,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// old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&amp;HALO_Y_DIR_HTYPE);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new type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A8745FF-CE29-4F5B-ECF1-C4876A1C0FA8}"/>
              </a:ext>
            </a:extLst>
          </p:cNvPr>
          <p:cNvSpPr/>
          <p:nvPr/>
        </p:nvSpPr>
        <p:spPr>
          <a:xfrm>
            <a:off x="11155202" y="2769578"/>
            <a:ext cx="304765" cy="3220096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0CE3E8-9479-4695-9ED8-428541C4148C}"/>
              </a:ext>
            </a:extLst>
          </p:cNvPr>
          <p:cNvSpPr/>
          <p:nvPr/>
        </p:nvSpPr>
        <p:spPr>
          <a:xfrm rot="16200000">
            <a:off x="8339504" y="-91129"/>
            <a:ext cx="304765" cy="404034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B0E-4C69-64EA-66EE-6E47807A69AE}"/>
              </a:ext>
            </a:extLst>
          </p:cNvPr>
          <p:cNvSpPr txBox="1"/>
          <p:nvPr/>
        </p:nvSpPr>
        <p:spPr>
          <a:xfrm>
            <a:off x="8091393" y="1165767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611F1-8A5C-3CF4-2E1F-4BB78CBAE2B6}"/>
              </a:ext>
            </a:extLst>
          </p:cNvPr>
          <p:cNvSpPr txBox="1"/>
          <p:nvPr/>
        </p:nvSpPr>
        <p:spPr>
          <a:xfrm>
            <a:off x="11459967" y="4088422"/>
            <a:ext cx="80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2F5F2"/>
                </a:solidFill>
                <a:latin typeface="+mj-lt"/>
              </a:rPr>
              <a:t>by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968B2-14A3-1C36-46E4-591D05219F07}"/>
              </a:ext>
            </a:extLst>
          </p:cNvPr>
          <p:cNvSpPr txBox="1"/>
          <p:nvPr/>
        </p:nvSpPr>
        <p:spPr>
          <a:xfrm>
            <a:off x="813833" y="1589778"/>
            <a:ext cx="4949014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MPI_Type_create_hvector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blocklen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MPI_Aint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stride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1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42E4BF-0C1D-B791-F0AE-2CC1DDE9990E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array_of_blocklens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MPI_Type_Indexed</a:t>
            </a:r>
            <a:r>
              <a:rPr lang="en-US" sz="3200" dirty="0"/>
              <a:t>                                    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B81F6D-2B68-4538-B377-FA45B2368B42}"/>
              </a:ext>
            </a:extLst>
          </p:cNvPr>
          <p:cNvGrpSpPr/>
          <p:nvPr/>
        </p:nvGrpSpPr>
        <p:grpSpPr>
          <a:xfrm>
            <a:off x="549389" y="1282001"/>
            <a:ext cx="11093223" cy="2616101"/>
            <a:chOff x="155943" y="1282001"/>
            <a:chExt cx="11093223" cy="26161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282001"/>
              <a:ext cx="5606903" cy="2616101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{1,1,2,1,2,1};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[6] = {0,3,5,9,13,17};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MPI_Type_indexed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6,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blocklens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block lengths (integers).</a:t>
              </a:r>
              <a:r>
                <a:rPr lang="en-US" sz="2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5770" y="4371690"/>
            <a:ext cx="8380461" cy="2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9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an indexed data type with the same block length for all blocks.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4FBF0B-EFDE-4B8F-9590-AF04E39B2C34}"/>
              </a:ext>
            </a:extLst>
          </p:cNvPr>
          <p:cNvGrpSpPr/>
          <p:nvPr/>
        </p:nvGrpSpPr>
        <p:grpSpPr>
          <a:xfrm>
            <a:off x="549389" y="1586978"/>
            <a:ext cx="11093223" cy="2311124"/>
            <a:chOff x="155943" y="1586978"/>
            <a:chExt cx="11093223" cy="23111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3" y="1586978"/>
              <a:ext cx="5606903" cy="2308324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count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blocklen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*</a:t>
              </a:r>
              <a:r>
                <a:rPr lang="en-US" sz="24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array_of_displacements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MPI_Datatype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0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96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MPI_Type_create_Indexed_block</a:t>
            </a:r>
            <a:r>
              <a:rPr lang="en-US" sz="3200" dirty="0"/>
              <a:t>         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A9964-42E3-EF7D-181F-887E0C408497}"/>
              </a:ext>
            </a:extLst>
          </p:cNvPr>
          <p:cNvGrpSpPr/>
          <p:nvPr/>
        </p:nvGrpSpPr>
        <p:grpSpPr>
          <a:xfrm>
            <a:off x="549389" y="1253829"/>
            <a:ext cx="11093222" cy="2644273"/>
            <a:chOff x="155944" y="1253829"/>
            <a:chExt cx="11093222" cy="26442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009B1-9F75-B6B0-9339-516F2FF20507}"/>
                </a:ext>
              </a:extLst>
            </p:cNvPr>
            <p:cNvSpPr txBox="1"/>
            <p:nvPr/>
          </p:nvSpPr>
          <p:spPr>
            <a:xfrm>
              <a:off x="155944" y="1253829"/>
              <a:ext cx="5606904" cy="264427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int </a:t>
              </a:r>
              <a:r>
                <a:rPr lang="en-US" sz="2000" dirty="0">
                  <a:solidFill>
                    <a:srgbClr val="9CDCFE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2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[5] = {0,5,8,13,18};</a:t>
              </a:r>
              <a:endPara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endParaRPr>
            </a:p>
            <a:p>
              <a:r>
                <a:rPr lang="en-US" sz="22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2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MPI_Type_create_indexed_block</a:t>
              </a:r>
              <a:r>
                <a:rPr lang="en-US" sz="22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sz="2400" dirty="0">
                  <a:solidFill>
                    <a:srgbClr val="569CD6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5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                     2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</a:t>
              </a:r>
              <a:r>
                <a:rPr lang="en-US" sz="2400" dirty="0">
                  <a:solidFill>
                    <a:srgbClr val="CCCCCC"/>
                  </a:solidFill>
                  <a:highlight>
                    <a:srgbClr val="1F1F1F"/>
                  </a:highlight>
                  <a:latin typeface="Consolas" panose="020B0609020204030204" pitchFamily="49" charset="0"/>
                </a:rPr>
                <a:t>displacement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             MPI_DOUBLE,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&amp;new_indexed_block_type);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1187D-86D4-E45B-4C53-B628EAAE0B28}"/>
                </a:ext>
              </a:extLst>
            </p:cNvPr>
            <p:cNvSpPr txBox="1"/>
            <p:nvPr/>
          </p:nvSpPr>
          <p:spPr>
            <a:xfrm>
              <a:off x="5762847" y="1589777"/>
              <a:ext cx="5486319" cy="2308325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Length of array of displacements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Size of each block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Array of displacements (integers).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US" sz="16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In units of the extent of oldtype.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 old datatype (handle)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new datatype (handle)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8EFC47-65C3-CF83-9685-AC7CE4C8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9" y="4358308"/>
            <a:ext cx="8380461" cy="20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17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EC90523-A387-1EFC-C14A-9CA35C6AF41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structured data type.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639082" y="1586978"/>
            <a:ext cx="5762846" cy="2277547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187D-86D4-E45B-4C53-B628EAAE0B28}"/>
              </a:ext>
            </a:extLst>
          </p:cNvPr>
          <p:cNvSpPr txBox="1"/>
          <p:nvPr/>
        </p:nvSpPr>
        <p:spPr>
          <a:xfrm>
            <a:off x="6416104" y="1589778"/>
            <a:ext cx="5136815" cy="2274748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bIns="0" numCol="1">
            <a:noAutofit/>
          </a:bodyPr>
          <a:lstStyle/>
          <a:p>
            <a:pPr>
              <a:spcAft>
                <a:spcPts val="100"/>
              </a:spcAft>
            </a:pP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Number of blocks (entries). 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Array of block lengths (integers).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Array of byte displacements.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[in] Array of old datatypes.</a:t>
            </a:r>
          </a:p>
          <a:p>
            <a:pPr>
              <a:spcAft>
                <a:spcPts val="100"/>
              </a:spcAft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// [out] new datatype (handle)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3137546" y="4513146"/>
            <a:ext cx="5916908" cy="2011680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20116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sz="2400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 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20236" t="-126774" r="-467" b="1"/>
          <a:stretch/>
        </p:blipFill>
        <p:spPr bwMode="auto">
          <a:xfrm>
            <a:off x="5925878" y="411122"/>
            <a:ext cx="6287385" cy="31015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926" t="-1" r="40" b="-28573"/>
          <a:stretch/>
        </p:blipFill>
        <p:spPr bwMode="auto">
          <a:xfrm>
            <a:off x="5925878" y="3648941"/>
            <a:ext cx="6266121" cy="309106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2195276"/>
            <a:ext cx="9296482" cy="466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Ludovic Capelli</a:t>
            </a:r>
          </a:p>
          <a:p>
            <a:pPr>
              <a:buClr>
                <a:srgbClr val="02F5F2"/>
              </a:buClr>
            </a:pPr>
            <a:r>
              <a:rPr lang="en-US" sz="4000" dirty="0"/>
              <a:t>David Henty</a:t>
            </a:r>
          </a:p>
          <a:p>
            <a:pPr>
              <a:buClr>
                <a:srgbClr val="02F5F2"/>
              </a:buClr>
            </a:pPr>
            <a:endParaRPr lang="en-US" sz="4000" dirty="0"/>
          </a:p>
          <a:p>
            <a:pPr>
              <a:buClr>
                <a:srgbClr val="02F5F2"/>
              </a:buClr>
            </a:pPr>
            <a:r>
              <a:rPr lang="en-US" sz="4000" dirty="0"/>
              <a:t>SC17 MPI Tutorial</a:t>
            </a:r>
          </a:p>
          <a:p>
            <a:pPr>
              <a:buClr>
                <a:srgbClr val="02F5F2"/>
              </a:buClr>
            </a:pPr>
            <a:endParaRPr lang="en-US" sz="22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400" dirty="0"/>
          </a:p>
          <a:p>
            <a:pPr>
              <a:buClr>
                <a:srgbClr val="02F5F2"/>
              </a:buClr>
            </a:pPr>
            <a:endParaRPr lang="en-US" sz="2800" dirty="0"/>
          </a:p>
          <a:p>
            <a:pPr>
              <a:buClr>
                <a:srgbClr val="02F5F2"/>
              </a:buClr>
            </a:pPr>
            <a:r>
              <a:rPr lang="en-US" sz="2400" dirty="0">
                <a:solidFill>
                  <a:srgbClr val="02F5F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https://web.cels.anl.gov/~thakur/sc17-mpi-tutorial/</a:t>
            </a:r>
            <a:endParaRPr lang="en-US" sz="2400" dirty="0">
              <a:solidFill>
                <a:srgbClr val="02F5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5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347060" y="3420261"/>
            <a:ext cx="7972685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(MPI_FLOAT, &amp;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0;   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4*extent;</a:t>
            </a:r>
            <a:endParaRPr lang="fr-FR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381445"/>
            <a:ext cx="7303539" cy="450348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For creating struct datatypes, we need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need byte displacements/offsets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j-lt"/>
              </a:rPr>
              <a:t>MPI_Type_extent (</a:t>
            </a:r>
            <a:r>
              <a:rPr lang="en-US" sz="3600" dirty="0">
                <a:solidFill>
                  <a:srgbClr val="FF0000"/>
                </a:solidFill>
                <a:latin typeface="+mj-lt"/>
              </a:rPr>
              <a:t>not safe!</a:t>
            </a:r>
            <a:r>
              <a:rPr lang="en-US" sz="3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285736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D8535-9EE2-497A-941A-97D50121D6E2}"/>
              </a:ext>
            </a:extLst>
          </p:cNvPr>
          <p:cNvGrpSpPr/>
          <p:nvPr/>
        </p:nvGrpSpPr>
        <p:grpSpPr>
          <a:xfrm>
            <a:off x="347060" y="3420261"/>
            <a:ext cx="7972684" cy="1631216"/>
            <a:chOff x="2109658" y="3352770"/>
            <a:chExt cx="7972684" cy="16312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726975-C71F-03C1-408D-651BFF99ED94}"/>
                </a:ext>
              </a:extLst>
            </p:cNvPr>
            <p:cNvSpPr/>
            <p:nvPr/>
          </p:nvSpPr>
          <p:spPr>
            <a:xfrm>
              <a:off x="2109658" y="3352770"/>
              <a:ext cx="7972684" cy="1631216"/>
            </a:xfrm>
            <a:custGeom>
              <a:avLst/>
              <a:gdLst>
                <a:gd name="connsiteX0" fmla="*/ 112882 w 7972684"/>
                <a:gd name="connsiteY0" fmla="*/ 1283024 h 1631216"/>
                <a:gd name="connsiteX1" fmla="*/ 59385 w 7972684"/>
                <a:gd name="connsiteY1" fmla="*/ 1336521 h 1631216"/>
                <a:gd name="connsiteX2" fmla="*/ 59385 w 7972684"/>
                <a:gd name="connsiteY2" fmla="*/ 1550504 h 1631216"/>
                <a:gd name="connsiteX3" fmla="*/ 112882 w 7972684"/>
                <a:gd name="connsiteY3" fmla="*/ 1604001 h 1631216"/>
                <a:gd name="connsiteX4" fmla="*/ 7484120 w 7972684"/>
                <a:gd name="connsiteY4" fmla="*/ 1604001 h 1631216"/>
                <a:gd name="connsiteX5" fmla="*/ 7537617 w 7972684"/>
                <a:gd name="connsiteY5" fmla="*/ 1550504 h 1631216"/>
                <a:gd name="connsiteX6" fmla="*/ 7537617 w 7972684"/>
                <a:gd name="connsiteY6" fmla="*/ 1336521 h 1631216"/>
                <a:gd name="connsiteX7" fmla="*/ 7484120 w 7972684"/>
                <a:gd name="connsiteY7" fmla="*/ 1283024 h 1631216"/>
                <a:gd name="connsiteX8" fmla="*/ 67673 w 7972684"/>
                <a:gd name="connsiteY8" fmla="*/ 55849 h 1631216"/>
                <a:gd name="connsiteX9" fmla="*/ 14176 w 7972684"/>
                <a:gd name="connsiteY9" fmla="*/ 109346 h 1631216"/>
                <a:gd name="connsiteX10" fmla="*/ 14176 w 7972684"/>
                <a:gd name="connsiteY10" fmla="*/ 323329 h 1631216"/>
                <a:gd name="connsiteX11" fmla="*/ 67673 w 7972684"/>
                <a:gd name="connsiteY11" fmla="*/ 376826 h 1631216"/>
                <a:gd name="connsiteX12" fmla="*/ 5116602 w 7972684"/>
                <a:gd name="connsiteY12" fmla="*/ 376826 h 1631216"/>
                <a:gd name="connsiteX13" fmla="*/ 5170099 w 7972684"/>
                <a:gd name="connsiteY13" fmla="*/ 323329 h 1631216"/>
                <a:gd name="connsiteX14" fmla="*/ 5170099 w 7972684"/>
                <a:gd name="connsiteY14" fmla="*/ 109346 h 1631216"/>
                <a:gd name="connsiteX15" fmla="*/ 5116602 w 7972684"/>
                <a:gd name="connsiteY15" fmla="*/ 55849 h 1631216"/>
                <a:gd name="connsiteX16" fmla="*/ 0 w 7972684"/>
                <a:gd name="connsiteY16" fmla="*/ 0 h 1631216"/>
                <a:gd name="connsiteX17" fmla="*/ 7972684 w 7972684"/>
                <a:gd name="connsiteY17" fmla="*/ 0 h 1631216"/>
                <a:gd name="connsiteX18" fmla="*/ 7972684 w 7972684"/>
                <a:gd name="connsiteY18" fmla="*/ 1631216 h 1631216"/>
                <a:gd name="connsiteX19" fmla="*/ 0 w 7972684"/>
                <a:gd name="connsiteY19" fmla="*/ 1631216 h 16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72684" h="1631216">
                  <a:moveTo>
                    <a:pt x="112882" y="1283024"/>
                  </a:moveTo>
                  <a:cubicBezTo>
                    <a:pt x="83336" y="1283024"/>
                    <a:pt x="59385" y="1306975"/>
                    <a:pt x="59385" y="1336521"/>
                  </a:cubicBezTo>
                  <a:lnTo>
                    <a:pt x="59385" y="1550504"/>
                  </a:lnTo>
                  <a:cubicBezTo>
                    <a:pt x="59385" y="1580050"/>
                    <a:pt x="83336" y="1604001"/>
                    <a:pt x="112882" y="1604001"/>
                  </a:cubicBezTo>
                  <a:lnTo>
                    <a:pt x="7484120" y="1604001"/>
                  </a:lnTo>
                  <a:cubicBezTo>
                    <a:pt x="7513666" y="1604001"/>
                    <a:pt x="7537617" y="1580050"/>
                    <a:pt x="7537617" y="1550504"/>
                  </a:cubicBezTo>
                  <a:lnTo>
                    <a:pt x="7537617" y="1336521"/>
                  </a:lnTo>
                  <a:cubicBezTo>
                    <a:pt x="7537617" y="1306975"/>
                    <a:pt x="7513666" y="1283024"/>
                    <a:pt x="7484120" y="1283024"/>
                  </a:cubicBezTo>
                  <a:close/>
                  <a:moveTo>
                    <a:pt x="67673" y="55849"/>
                  </a:moveTo>
                  <a:cubicBezTo>
                    <a:pt x="38127" y="55849"/>
                    <a:pt x="14176" y="79800"/>
                    <a:pt x="14176" y="109346"/>
                  </a:cubicBezTo>
                  <a:lnTo>
                    <a:pt x="14176" y="323329"/>
                  </a:lnTo>
                  <a:cubicBezTo>
                    <a:pt x="14176" y="352875"/>
                    <a:pt x="38127" y="376826"/>
                    <a:pt x="67673" y="376826"/>
                  </a:cubicBezTo>
                  <a:lnTo>
                    <a:pt x="5116602" y="376826"/>
                  </a:lnTo>
                  <a:cubicBezTo>
                    <a:pt x="5146148" y="376826"/>
                    <a:pt x="5170099" y="352875"/>
                    <a:pt x="5170099" y="323329"/>
                  </a:cubicBezTo>
                  <a:lnTo>
                    <a:pt x="5170099" y="109346"/>
                  </a:lnTo>
                  <a:cubicBezTo>
                    <a:pt x="5170099" y="79800"/>
                    <a:pt x="5146148" y="55849"/>
                    <a:pt x="5116602" y="55849"/>
                  </a:cubicBezTo>
                  <a:close/>
                  <a:moveTo>
                    <a:pt x="0" y="0"/>
                  </a:moveTo>
                  <a:lnTo>
                    <a:pt x="7972684" y="0"/>
                  </a:lnTo>
                  <a:lnTo>
                    <a:pt x="7972684" y="1631216"/>
                  </a:lnTo>
                  <a:lnTo>
                    <a:pt x="0" y="16312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39D278B-60FF-3C19-CC42-B6A6906C618D}"/>
                </a:ext>
              </a:extLst>
            </p:cNvPr>
            <p:cNvSpPr/>
            <p:nvPr/>
          </p:nvSpPr>
          <p:spPr>
            <a:xfrm>
              <a:off x="2174542" y="4614530"/>
              <a:ext cx="7465643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6378B-FE10-C4A8-8D83-7BF58365C141}"/>
                </a:ext>
              </a:extLst>
            </p:cNvPr>
            <p:cNvSpPr/>
            <p:nvPr/>
          </p:nvSpPr>
          <p:spPr>
            <a:xfrm>
              <a:off x="2109659" y="3391002"/>
              <a:ext cx="5169148" cy="348766"/>
            </a:xfrm>
            <a:prstGeom prst="roundRect">
              <a:avLst>
                <a:gd name="adj" fmla="val 1797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42026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6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Mind the alignments!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1748546" y="3042436"/>
            <a:ext cx="2791649" cy="255454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3569E-942F-5D01-FD64-8063E9A861F0}"/>
              </a:ext>
            </a:extLst>
          </p:cNvPr>
          <p:cNvSpPr txBox="1"/>
          <p:nvPr/>
        </p:nvSpPr>
        <p:spPr>
          <a:xfrm>
            <a:off x="6910267" y="2549993"/>
            <a:ext cx="4213608" cy="35394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3200" b="0" dirty="0">
                <a:solidFill>
                  <a:srgbClr val="00B05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a;</a:t>
            </a:r>
          </a:p>
          <a:p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gap0[3]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c;</a:t>
            </a:r>
          </a:p>
          <a:p>
            <a:r>
              <a:rPr lang="fr-FR" sz="3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	</a:t>
            </a:r>
            <a:r>
              <a:rPr lang="fr-FR" sz="3200" dirty="0">
                <a:solidFill>
                  <a:srgbClr val="00B05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3200" dirty="0">
                <a:solidFill>
                  <a:srgbClr val="FF0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gap1[3]</a:t>
            </a:r>
            <a:r>
              <a:rPr lang="fr-FR" sz="32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32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8F4CE35-C16E-1F9B-28A3-65503B81E7C3}"/>
              </a:ext>
            </a:extLst>
          </p:cNvPr>
          <p:cNvSpPr/>
          <p:nvPr/>
        </p:nvSpPr>
        <p:spPr>
          <a:xfrm>
            <a:off x="4918174" y="4017559"/>
            <a:ext cx="1614114" cy="604299"/>
          </a:xfrm>
          <a:prstGeom prst="rightArrow">
            <a:avLst/>
          </a:prstGeom>
          <a:gradFill flip="none" rotWithShape="1">
            <a:gsLst>
              <a:gs pos="0">
                <a:srgbClr val="33A400">
                  <a:shade val="30000"/>
                  <a:satMod val="115000"/>
                </a:srgbClr>
              </a:gs>
              <a:gs pos="50000">
                <a:srgbClr val="33A400">
                  <a:shade val="67500"/>
                  <a:satMod val="115000"/>
                </a:srgbClr>
              </a:gs>
              <a:gs pos="100000">
                <a:srgbClr val="33A4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1" y="721065"/>
            <a:ext cx="12192000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C struct may be </a:t>
            </a:r>
            <a:r>
              <a:rPr lang="en-US" sz="3200" dirty="0">
                <a:solidFill>
                  <a:srgbClr val="FFC000"/>
                </a:solidFill>
              </a:rPr>
              <a:t>automatically </a:t>
            </a:r>
            <a:r>
              <a:rPr lang="en-US" sz="3200" dirty="0">
                <a:solidFill>
                  <a:srgbClr val="FF0000"/>
                </a:solidFill>
              </a:rPr>
              <a:t>padded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by the compiler!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7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DEC6-4310-89FB-6817-D57CD52362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0790" y="1095508"/>
            <a:ext cx="7108709" cy="163121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Good for handling inner padding issue…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j-lt"/>
              </a:rPr>
              <a:t>But does not account for trailing struct padding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+mj-lt"/>
              </a:rPr>
              <a:t>Important when sending more than one struct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FC86-0CB7-C30E-1AE9-AEF14C67750B}"/>
              </a:ext>
            </a:extLst>
          </p:cNvPr>
          <p:cNvSpPr txBox="1"/>
          <p:nvPr/>
        </p:nvSpPr>
        <p:spPr>
          <a:xfrm>
            <a:off x="733565" y="2949595"/>
            <a:ext cx="9321726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F_offset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2000" dirty="0">
                <a:solidFill>
                  <a:srgbClr val="9CDCFE"/>
                </a:solidFill>
                <a:latin typeface="Consolas" panose="020B0609020204030204" pitchFamily="49" charset="0"/>
              </a:rPr>
              <a:t>I_offset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4;      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2;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= MPI_FLOAT;    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MPI_INT;</a:t>
            </a:r>
          </a:p>
          <a:p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     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F_offset - base</a:t>
            </a:r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displ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fr-FR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I_offset - base</a:t>
            </a:r>
            <a:r>
              <a:rPr lang="fr-FR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fr-FR" sz="20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MPI_Get_address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9E958-4CC1-1518-8DAC-DC214D06293A}"/>
              </a:ext>
            </a:extLst>
          </p:cNvPr>
          <p:cNvSpPr txBox="1"/>
          <p:nvPr/>
        </p:nvSpPr>
        <p:spPr>
          <a:xfrm>
            <a:off x="7776524" y="1186895"/>
            <a:ext cx="4242819" cy="163121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float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z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velocity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sz="20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386C50-299E-EA66-562B-F0A6339B8004}"/>
              </a:ext>
            </a:extLst>
          </p:cNvPr>
          <p:cNvGraphicFramePr>
            <a:graphicFrameLocks noGrp="1"/>
          </p:cNvGraphicFramePr>
          <p:nvPr/>
        </p:nvGraphicFramePr>
        <p:xfrm>
          <a:off x="2109657" y="5370390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74F080-889A-303E-4953-D332BA612450}"/>
              </a:ext>
            </a:extLst>
          </p:cNvPr>
          <p:cNvGraphicFramePr>
            <a:graphicFrameLocks noGrp="1"/>
          </p:cNvGraphicFramePr>
          <p:nvPr/>
        </p:nvGraphicFramePr>
        <p:xfrm>
          <a:off x="7339143" y="5376494"/>
          <a:ext cx="2743200" cy="457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996241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046962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03897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77561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92265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243986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8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AEF61-285F-4632-2701-4A8C8743D084}"/>
              </a:ext>
            </a:extLst>
          </p:cNvPr>
          <p:cNvSpPr txBox="1"/>
          <p:nvPr/>
        </p:nvSpPr>
        <p:spPr>
          <a:xfrm>
            <a:off x="4852858" y="5177041"/>
            <a:ext cx="2486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… … 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381910A-44DD-91A4-5088-69D0757DB415}"/>
              </a:ext>
            </a:extLst>
          </p:cNvPr>
          <p:cNvSpPr/>
          <p:nvPr/>
        </p:nvSpPr>
        <p:spPr>
          <a:xfrm rot="5400000">
            <a:off x="5870511" y="2615127"/>
            <a:ext cx="457200" cy="6952164"/>
          </a:xfrm>
          <a:prstGeom prst="rightBrace">
            <a:avLst>
              <a:gd name="adj1" fmla="val 79428"/>
              <a:gd name="adj2" fmla="val 498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1E74B-83F0-E017-6E02-191B0C9C75E9}"/>
              </a:ext>
            </a:extLst>
          </p:cNvPr>
          <p:cNvSpPr txBox="1"/>
          <p:nvPr/>
        </p:nvSpPr>
        <p:spPr>
          <a:xfrm>
            <a:off x="4136064" y="6292021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</a:t>
            </a:r>
            <a:r>
              <a:rPr lang="fr-FR" sz="2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[NELEM];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E8D3E-5916-2189-355E-68DC7D9CD465}"/>
              </a:ext>
            </a:extLst>
          </p:cNvPr>
          <p:cNvSpPr txBox="1"/>
          <p:nvPr/>
        </p:nvSpPr>
        <p:spPr>
          <a:xfrm>
            <a:off x="8525160" y="3072931"/>
            <a:ext cx="3494722" cy="138499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array_of_blocklens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array_of_displacements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  MPI_Datatype 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array_of</a:t>
            </a:r>
            <a:r>
              <a:rPr lang="en-US" sz="1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MPI_Datatype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newtype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93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79B79E-2F60-4456-1808-D6118338EEAC}"/>
              </a:ext>
            </a:extLst>
          </p:cNvPr>
          <p:cNvSpPr>
            <a:spLocks noGrp="1"/>
          </p:cNvSpPr>
          <p:nvPr/>
        </p:nvSpPr>
        <p:spPr>
          <a:xfrm>
            <a:off x="813833" y="1049081"/>
            <a:ext cx="10431951" cy="54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Returns a new data type with new extent and upper and lower bounds.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D4BE64-1ECC-0226-F582-BB55ABDEB1A6}"/>
              </a:ext>
            </a:extLst>
          </p:cNvPr>
          <p:cNvGrpSpPr/>
          <p:nvPr/>
        </p:nvGrpSpPr>
        <p:grpSpPr>
          <a:xfrm>
            <a:off x="549390" y="1586978"/>
            <a:ext cx="11093223" cy="1938992"/>
            <a:chOff x="155944" y="1586978"/>
            <a:chExt cx="11093223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58390-418A-60A4-8331-243C7916E673}"/>
                </a:ext>
              </a:extLst>
            </p:cNvPr>
            <p:cNvSpPr txBox="1"/>
            <p:nvPr/>
          </p:nvSpPr>
          <p:spPr>
            <a:xfrm>
              <a:off x="155944" y="1586978"/>
              <a:ext cx="4944962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MPI_Type_create_resized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oldtype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lb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MPI_Aint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extent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MPI_Datatype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*</a:t>
              </a:r>
              <a:r>
                <a:rPr lang="en-US" sz="2400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newtype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466A45-AE87-4BD8-66F9-A21855360E09}"/>
                </a:ext>
              </a:extLst>
            </p:cNvPr>
            <p:cNvSpPr txBox="1"/>
            <p:nvPr/>
          </p:nvSpPr>
          <p:spPr>
            <a:xfrm>
              <a:off x="5100907" y="1589777"/>
              <a:ext cx="6148260" cy="1936193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bIns="0" numCol="1">
              <a:noAutofit/>
            </a:bodyPr>
            <a:lstStyle/>
            <a:p>
              <a:pPr>
                <a:spcAft>
                  <a:spcPts val="100"/>
                </a:spcAft>
              </a:pPr>
              <a:endPara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Input data 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lower bound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[in]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extent of data type (# bytes)</a:t>
              </a:r>
            </a:p>
            <a:p>
              <a:pPr>
                <a:spcAft>
                  <a:spcPts val="100"/>
                </a:spcAft>
              </a:pP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 [out] </a:t>
              </a:r>
              <a:r>
                <a:rPr lang="en-US" dirty="0">
                  <a:solidFill>
                    <a:srgbClr val="CCCCCC"/>
                  </a:solidFill>
                  <a:latin typeface="Consolas" panose="020B0609020204030204" pitchFamily="49" charset="0"/>
                </a:rPr>
                <a:t>New datatype (handle)</a:t>
              </a:r>
              <a:endParaRPr lang="en-US" sz="20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041F0C-E3A3-6810-928A-FE5ABB058B03}"/>
              </a:ext>
            </a:extLst>
          </p:cNvPr>
          <p:cNvSpPr txBox="1"/>
          <p:nvPr/>
        </p:nvSpPr>
        <p:spPr>
          <a:xfrm>
            <a:off x="748748" y="4201853"/>
            <a:ext cx="10694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Returns new datatype that is </a:t>
            </a:r>
            <a:r>
              <a:rPr lang="en-US" sz="2800" dirty="0">
                <a:solidFill>
                  <a:srgbClr val="33A400"/>
                </a:solidFill>
                <a:latin typeface="+mj-lt"/>
              </a:rPr>
              <a:t>identical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to oldtype,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except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lower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of this new datatype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“lb”</a:t>
            </a:r>
            <a:r>
              <a:rPr lang="en-US" sz="2400" dirty="0">
                <a:solidFill>
                  <a:srgbClr val="CCCCCC"/>
                </a:solidFill>
                <a:latin typeface="+mj-lt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and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         its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upper bound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set to be “lb + extent”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59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MPI_TYPE_CREATE_RESIZED                            </a:t>
            </a:r>
            <a:r>
              <a:rPr lang="en-US" sz="3200" dirty="0"/>
              <a:t>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16702-ED02-D500-6544-990C5FCD669A}"/>
              </a:ext>
            </a:extLst>
          </p:cNvPr>
          <p:cNvSpPr txBox="1"/>
          <p:nvPr/>
        </p:nvSpPr>
        <p:spPr>
          <a:xfrm>
            <a:off x="1066800" y="1517221"/>
            <a:ext cx="10058400" cy="470898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Sending an array of structs portably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PartStruct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/* check if extent is correct */</a:t>
            </a:r>
            <a:endParaRPr lang="en-US" sz="20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(ParticleType,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(extent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])) {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old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ParticleType;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MPI_Type_create_resized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(old, // [in]  old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 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// [in]  new lower bound byte offset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]), // [in]  new byte extent of data 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 // [out] new datatype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old);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sz="20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C6F26C6-EB82-935C-AA42-E7F598828725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3912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9D2E0B-03A4-5A4C-F750-92FEF86E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MPI_Type_CREATE_STRUCT, Revisited     </a:t>
            </a:r>
            <a:r>
              <a:rPr lang="en-US" sz="3200" dirty="0"/>
              <a:t>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009B1-9F75-B6B0-9339-516F2FF20507}"/>
              </a:ext>
            </a:extLst>
          </p:cNvPr>
          <p:cNvSpPr txBox="1"/>
          <p:nvPr/>
        </p:nvSpPr>
        <p:spPr>
          <a:xfrm>
            <a:off x="134806" y="1161676"/>
            <a:ext cx="11943779" cy="5632311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data_struct Data;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fr-F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MPI_Aint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[3];</a:t>
            </a:r>
          </a:p>
          <a:p>
            <a:endParaRPr lang="en-US" sz="16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compute base address in struct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base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MPI_INT field: id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[0]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[0] = MPI_INT;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1 MPI_CHAR field: flag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flag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- base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[1] = 1;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[1] = MPI_CHAR;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description of the 2 MPI_FLOAT fields: x,y</a:t>
            </a: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MPI_Get_address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(&amp;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&amp;</a:t>
            </a:r>
            <a:r>
              <a:rPr lang="fr-FR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offsets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member_offset - base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blockcounts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[2] = 2;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oldtypes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[2] = MPI_FLOAT;</a:t>
            </a:r>
          </a:p>
          <a:p>
            <a:endParaRPr lang="en-US" sz="12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MPI_Type_create_struct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blocks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blockcounts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// # of elements in each block</a:t>
            </a: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offsets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Byte displacements of each block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o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ldtypes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Type of elements in each block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// New data type</a:t>
            </a:r>
          </a:p>
          <a:p>
            <a:endParaRPr lang="en-US" sz="1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check if extent is correct of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MPI_Type_get_extent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new_struct_type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lb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extent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...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718E-EA62-1133-BB2B-C8BD17F2021A}"/>
              </a:ext>
            </a:extLst>
          </p:cNvPr>
          <p:cNvGrpSpPr/>
          <p:nvPr/>
        </p:nvGrpSpPr>
        <p:grpSpPr>
          <a:xfrm>
            <a:off x="6705772" y="5187245"/>
            <a:ext cx="4481570" cy="1523682"/>
            <a:chOff x="3124200" y="4513146"/>
            <a:chExt cx="5916908" cy="2011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81AB65-103D-83ED-2294-62F6796440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4513146"/>
              <a:ext cx="2971800" cy="20116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C80369-07DF-353D-EA1D-6AFAA9ED10BB}"/>
                </a:ext>
              </a:extLst>
            </p:cNvPr>
            <p:cNvSpPr txBox="1"/>
            <p:nvPr/>
          </p:nvSpPr>
          <p:spPr>
            <a:xfrm>
              <a:off x="6067536" y="4513146"/>
              <a:ext cx="2973572" cy="1950480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typedef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{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id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char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flag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569CD6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float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x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9CDCFE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y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} </a:t>
              </a:r>
              <a:r>
                <a:rPr lang="en-US" b="0" dirty="0">
                  <a:solidFill>
                    <a:srgbClr val="4EC9B0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data_struct</a:t>
              </a:r>
              <a:r>
                <a:rPr lang="en-US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Consolas" panose="020B0609020204030204" pitchFamily="49" charset="0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2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00A-C458-AE2A-A1EC-8A039608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MPI_Type_Commit / Free / Dup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2B38-4254-B341-C983-89F83D26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709424F-0C4D-0F1F-6E9A-3EE842692042}"/>
              </a:ext>
            </a:extLst>
          </p:cNvPr>
          <p:cNvSpPr>
            <a:spLocks noGrp="1"/>
          </p:cNvSpPr>
          <p:nvPr/>
        </p:nvSpPr>
        <p:spPr>
          <a:xfrm>
            <a:off x="264438" y="1216550"/>
            <a:ext cx="8267312" cy="5231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Types must be committed before use!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Only the DDT’s that are used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MPI_Type_commit may perform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extensive optimizations</a:t>
            </a:r>
            <a:endParaRPr lang="en-US" sz="32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</a:rPr>
              <a:t>Types should be deleted when finished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Free up MPI resources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Does not affect types constructed from it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Types may be duplicated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May be useful for holding state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type before modification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31048-CD5F-18B1-4A84-ED6B86F79432}"/>
              </a:ext>
            </a:extLst>
          </p:cNvPr>
          <p:cNvSpPr txBox="1"/>
          <p:nvPr/>
        </p:nvSpPr>
        <p:spPr>
          <a:xfrm>
            <a:off x="7937108" y="1441279"/>
            <a:ext cx="4109119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A9955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// Build DDT ...</a:t>
            </a: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DE648-2FE0-2C60-CAE1-40D83529EEE3}"/>
              </a:ext>
            </a:extLst>
          </p:cNvPr>
          <p:cNvSpPr txBox="1"/>
          <p:nvPr/>
        </p:nvSpPr>
        <p:spPr>
          <a:xfrm>
            <a:off x="7937108" y="3732834"/>
            <a:ext cx="4109119" cy="36933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MPI_Type_free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BFCA1-BA88-1C03-9DA9-A0B9E5003DFE}"/>
              </a:ext>
            </a:extLst>
          </p:cNvPr>
          <p:cNvSpPr txBox="1"/>
          <p:nvPr/>
        </p:nvSpPr>
        <p:spPr>
          <a:xfrm>
            <a:off x="7339055" y="5104641"/>
            <a:ext cx="4707172" cy="92333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MPI_Datatype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AA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MPI_Type_dup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ParticleType,</a:t>
            </a:r>
          </a:p>
          <a:p>
            <a:r>
              <a:rPr lang="en-US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&amp;ParticleTypeDuplicate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518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</a:t>
            </a:r>
            <a:endParaRPr lang="en-US" dirty="0">
              <a:solidFill>
                <a:srgbClr val="04FCF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57C63-94E9-8753-4FE7-A591F57BC1D9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311888" y="3623483"/>
            <a:ext cx="8847219" cy="2031325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          op;</a:t>
            </a:r>
          </a:p>
          <a:p>
            <a:r>
              <a:rPr lang="nl-NL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    ctype;</a:t>
            </a: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MPI_DOUBLE,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((MPI_User_function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stats_mpifunc,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mpiret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(flatin, flatout, nvars, ctype, op, mpicomm);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C39928-87F5-ACCD-E586-EB885242BC83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</p:spTree>
    <p:extLst>
      <p:ext uri="{BB962C8B-B14F-4D97-AF65-F5344CB8AC3E}">
        <p14:creationId xmlns:p14="http://schemas.microsoft.com/office/powerpoint/2010/main" val="37059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3BD82E-6BEA-EFA9-1837-1C7B9308DC68}"/>
              </a:ext>
            </a:extLst>
          </p:cNvPr>
          <p:cNvSpPr>
            <a:spLocks noGrp="1"/>
          </p:cNvSpPr>
          <p:nvPr/>
        </p:nvSpPr>
        <p:spPr>
          <a:xfrm>
            <a:off x="672465" y="1105788"/>
            <a:ext cx="10847070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Creates a user-defined combination function handle.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FDF07-A78A-6D9F-E708-B24D6A373E1A}"/>
              </a:ext>
            </a:extLst>
          </p:cNvPr>
          <p:cNvSpPr txBox="1"/>
          <p:nvPr/>
        </p:nvSpPr>
        <p:spPr>
          <a:xfrm>
            <a:off x="311888" y="3705655"/>
            <a:ext cx="11355571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typedef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MPI_User_function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invec,</a:t>
            </a:r>
          </a:p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					   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       MPI_Datatype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7FDD-DAF4-5B9A-AE96-B2D8FB355645}"/>
              </a:ext>
            </a:extLst>
          </p:cNvPr>
          <p:cNvSpPr txBox="1"/>
          <p:nvPr/>
        </p:nvSpPr>
        <p:spPr>
          <a:xfrm>
            <a:off x="311888" y="1927216"/>
            <a:ext cx="525957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MPI_User_function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commute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MPI_Op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90E4F-BFA0-2613-01D6-789255C2D24A}"/>
              </a:ext>
            </a:extLst>
          </p:cNvPr>
          <p:cNvSpPr>
            <a:spLocks noGrp="1"/>
          </p:cNvSpPr>
          <p:nvPr/>
        </p:nvSpPr>
        <p:spPr>
          <a:xfrm>
            <a:off x="5496207" y="1929019"/>
            <a:ext cx="6519531" cy="1567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    function :	</a:t>
            </a:r>
            <a:r>
              <a:rPr lang="en-US" sz="2400" dirty="0">
                <a:solidFill>
                  <a:srgbClr val="D9D9D9"/>
                </a:solidFill>
              </a:rPr>
              <a:t>User-defined function.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commute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True if commutative;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false otherwise.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       op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Custom operation (handle).</a:t>
            </a:r>
          </a:p>
        </p:txBody>
      </p:sp>
    </p:spTree>
    <p:extLst>
      <p:ext uri="{BB962C8B-B14F-4D97-AF65-F5344CB8AC3E}">
        <p14:creationId xmlns:p14="http://schemas.microsoft.com/office/powerpoint/2010/main" val="2539967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174-EF76-D72D-E3BA-CC0C99E4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MPI_Op_Create		                                      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DE22-9CA1-8205-7559-20BFCA8D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2234-F6AC-FB25-FD59-C33BFE4FF3A6}"/>
              </a:ext>
            </a:extLst>
          </p:cNvPr>
          <p:cNvSpPr txBox="1"/>
          <p:nvPr/>
        </p:nvSpPr>
        <p:spPr>
          <a:xfrm>
            <a:off x="674234" y="1326367"/>
            <a:ext cx="10843533" cy="5212080"/>
          </a:xfrm>
          <a:prstGeom prst="rect">
            <a:avLst/>
          </a:prstGeom>
          <a:solidFill>
            <a:srgbClr val="1F1F1F"/>
          </a:solidFill>
          <a:ln>
            <a:solidFill>
              <a:srgbClr val="7F7F7F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Define Custom Collective Function</a:t>
            </a:r>
            <a:endParaRPr lang="en-US" sz="1600" b="0" dirty="0">
              <a:solidFill>
                <a:srgbClr val="569CD6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inoutvec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        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datatype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const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IX=0, IY=1, IZ=2, NINDEX=3;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invec;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inoutvec;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/* sum values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(int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i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len;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i) {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IY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inout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IZ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/* advance to next data set */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inout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NINDEX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Construct MPI Type &amp; Op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 op;</a:t>
            </a: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MPI_Datatype ctype;</a:t>
            </a:r>
            <a:endParaRPr lang="nl-NL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values[3*npoints];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init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nl-NL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double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value_sums[3*npoints];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TODO: zero</a:t>
            </a:r>
          </a:p>
          <a:p>
            <a:endParaRPr lang="nl-NL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contiguous type &amp; commit */</a:t>
            </a:r>
            <a:endParaRPr lang="en-US" sz="16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MPI_Type_contiguous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stack 3 doubles</a:t>
            </a:r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MPI_DOUBLE,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MPI_Type_commit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ctype);</a:t>
            </a:r>
          </a:p>
          <a:p>
            <a:endParaRPr 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create MPI Op &amp; perform Allreduce */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MPI_Op_create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(MPI_User_function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accumulate_values_func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commutative operation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op); 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[out] MPI Op (handle)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MPI_Allreduce</a:t>
            </a: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(values, value_sums, npoints,</a:t>
            </a:r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              ctype, op, comm);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381BE7-9C8B-1A63-98A2-E2C37D4D9B55}"/>
              </a:ext>
            </a:extLst>
          </p:cNvPr>
          <p:cNvCxnSpPr>
            <a:cxnSpLocks/>
          </p:cNvCxnSpPr>
          <p:nvPr/>
        </p:nvCxnSpPr>
        <p:spPr>
          <a:xfrm>
            <a:off x="5874103" y="1326367"/>
            <a:ext cx="0" cy="52120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5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Track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54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DDT Review: Selection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42"/>
            <a:ext cx="10500989" cy="372375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Simple and effective performance model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More parameters == slower performance</a:t>
            </a:r>
          </a:p>
          <a:p>
            <a:pPr marL="281170" lvl="2" indent="0" algn="ctr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predefined &lt; contig &lt; vector &lt; indexed_block &lt; index &lt; struct</a:t>
            </a:r>
          </a:p>
          <a:p>
            <a:pPr marL="0" lvl="1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Advice to developers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Construct datatypes hierarchically bottom-up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D30E69B-6C69-303F-F4F6-77D9145BA4F3}"/>
              </a:ext>
            </a:extLst>
          </p:cNvPr>
          <p:cNvSpPr txBox="1">
            <a:spLocks/>
          </p:cNvSpPr>
          <p:nvPr/>
        </p:nvSpPr>
        <p:spPr>
          <a:xfrm>
            <a:off x="0" y="-14807"/>
            <a:ext cx="4519053" cy="111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TODO</a:t>
            </a:r>
          </a:p>
          <a:p>
            <a:r>
              <a:rPr lang="en-US" dirty="0">
                <a:solidFill>
                  <a:srgbClr val="FF0000"/>
                </a:solidFill>
              </a:rPr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1757760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#1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MPI_Type_con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tiguous</a:t>
            </a:r>
          </a:p>
          <a:p>
            <a:endParaRPr lang="en-US" sz="24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MPI_Type_vector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MPI_Type_indexed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MPI_Type_create_struct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363BE3-DFCD-55D6-66DB-A5EFE751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51464"/>
              </p:ext>
            </p:extLst>
          </p:nvPr>
        </p:nvGraphicFramePr>
        <p:xfrm>
          <a:off x="5515754" y="460910"/>
          <a:ext cx="5936180" cy="593618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{10A1B5D5-9B99-4C35-A422-299274C87663}</a:tableStyleId>
              </a:tblPr>
              <a:tblGrid>
                <a:gridCol w="1484045">
                  <a:extLst>
                    <a:ext uri="{9D8B030D-6E8A-4147-A177-3AD203B41FA5}">
                      <a16:colId xmlns:a16="http://schemas.microsoft.com/office/drawing/2014/main" val="720733382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729569308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056320099"/>
                    </a:ext>
                  </a:extLst>
                </a:gridCol>
                <a:gridCol w="1484045">
                  <a:extLst>
                    <a:ext uri="{9D8B030D-6E8A-4147-A177-3AD203B41FA5}">
                      <a16:colId xmlns:a16="http://schemas.microsoft.com/office/drawing/2014/main" val="3414016575"/>
                    </a:ext>
                  </a:extLst>
                </a:gridCol>
              </a:tblGrid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369451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7.0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8.0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8335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9.0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10.0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11.0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12.0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69949"/>
                  </a:ext>
                </a:extLst>
              </a:tr>
              <a:tr h="1484045"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13.0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14.0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15.0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cap="none" spc="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ptos Mono" panose="020B0009020202020204" pitchFamily="49" charset="0"/>
                        </a:rPr>
                        <a:t>16.0</a:t>
                      </a:r>
                    </a:p>
                  </a:txBody>
                  <a:tcPr marL="138014" marR="138014" marT="69008" marB="6900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4672AD-747E-9A4A-1DBA-0AADB48E234E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78542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dirty="0"/>
              <a:t>Cartesian</a:t>
            </a:r>
            <a:br>
              <a:rPr lang="en-US" dirty="0"/>
            </a:br>
            <a:r>
              <a:rPr lang="en-US" dirty="0"/>
              <a:t>Virtual Topologies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A4A9F0B-B732-87FE-66F0-E8F5E5138A80}"/>
              </a:ext>
            </a:extLst>
          </p:cNvPr>
          <p:cNvSpPr txBox="1">
            <a:spLocks/>
          </p:cNvSpPr>
          <p:nvPr/>
        </p:nvSpPr>
        <p:spPr>
          <a:xfrm>
            <a:off x="5816158" y="2321417"/>
            <a:ext cx="5426512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rgbClr val="FFC000"/>
                </a:solidFill>
                <a:latin typeface="+mj-lt"/>
              </a:rPr>
              <a:t>4 Neighbors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77657"/>
              </p:ext>
            </p:extLst>
          </p:nvPr>
        </p:nvGraphicFramePr>
        <p:xfrm>
          <a:off x="7405196" y="2906233"/>
          <a:ext cx="2575230" cy="259765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9205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429205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5E07B8-FB32-7071-0F00-88902F01F747}"/>
              </a:ext>
            </a:extLst>
          </p:cNvPr>
          <p:cNvSpPr/>
          <p:nvPr/>
        </p:nvSpPr>
        <p:spPr>
          <a:xfrm>
            <a:off x="7405194" y="2906231"/>
            <a:ext cx="2575232" cy="2597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6EDC3-A821-A481-DE42-ACF85B38C594}"/>
              </a:ext>
            </a:extLst>
          </p:cNvPr>
          <p:cNvGrpSpPr/>
          <p:nvPr/>
        </p:nvGrpSpPr>
        <p:grpSpPr>
          <a:xfrm>
            <a:off x="8278299" y="3414946"/>
            <a:ext cx="1259619" cy="1158240"/>
            <a:chOff x="7973833" y="3324969"/>
            <a:chExt cx="1259619" cy="11582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30209C-036D-1263-CDA5-309D6FBEB8FE}"/>
                </a:ext>
              </a:extLst>
            </p:cNvPr>
            <p:cNvGrpSpPr/>
            <p:nvPr/>
          </p:nvGrpSpPr>
          <p:grpSpPr>
            <a:xfrm>
              <a:off x="7973833" y="3904089"/>
              <a:ext cx="1259619" cy="0"/>
              <a:chOff x="7973833" y="3896139"/>
              <a:chExt cx="1259619" cy="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8A19572-D2F0-96A6-9724-BD3BF6F19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532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F52570-B4D4-205B-CFA1-E51B9930E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3833" y="3896139"/>
                <a:ext cx="502920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07116-3DDA-46C8-A1B7-05E613351BE1}"/>
                </a:ext>
              </a:extLst>
            </p:cNvPr>
            <p:cNvGrpSpPr/>
            <p:nvPr/>
          </p:nvGrpSpPr>
          <p:grpSpPr>
            <a:xfrm>
              <a:off x="8603642" y="3324969"/>
              <a:ext cx="0" cy="1158240"/>
              <a:chOff x="8604637" y="3324969"/>
              <a:chExt cx="0" cy="11582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073C808-18BF-BEF2-DFB8-7B9A91AA0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637" y="332496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D7BA26-9022-6AED-F4B2-5291449D8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637" y="3980289"/>
                <a:ext cx="0" cy="5029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3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ntent Placeholder 3">
            <a:extLst>
              <a:ext uri="{FF2B5EF4-FFF2-40B4-BE49-F238E27FC236}">
                <a16:creationId xmlns:a16="http://schemas.microsoft.com/office/drawing/2014/main" id="{D3B6B81F-E90A-566F-9F91-8ECE516BA1C2}"/>
              </a:ext>
            </a:extLst>
          </p:cNvPr>
          <p:cNvSpPr txBox="1">
            <a:spLocks/>
          </p:cNvSpPr>
          <p:nvPr/>
        </p:nvSpPr>
        <p:spPr>
          <a:xfrm>
            <a:off x="5823246" y="2321417"/>
            <a:ext cx="5416656" cy="3833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Typical Communication Pattern </a:t>
            </a: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3457" lvl="2" indent="0" algn="ctr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6 Neighbors</a:t>
            </a:r>
            <a:endParaRPr lang="en-US" sz="2400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  <a:p>
            <a:pPr indent="-283457" algn="ctr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35C70B-FF14-E6F4-6539-860BBE678765}"/>
              </a:ext>
            </a:extLst>
          </p:cNvPr>
          <p:cNvSpPr/>
          <p:nvPr/>
        </p:nvSpPr>
        <p:spPr>
          <a:xfrm>
            <a:off x="741681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1" y="3048146"/>
            <a:ext cx="4983259" cy="2313830"/>
          </a:xfrm>
        </p:spPr>
        <p:txBody>
          <a:bodyPr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</a:t>
            </a:r>
            <a:r>
              <a:rPr lang="en-US" sz="2400" i="1" dirty="0">
                <a:solidFill>
                  <a:srgbClr val="FFC000"/>
                </a:solidFill>
                <a:latin typeface="+mj-lt"/>
              </a:rPr>
              <a:t>structured mesh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mesh where one can find a connectivity pattern that applies to </a:t>
            </a:r>
            <a:r>
              <a:rPr lang="en-US" sz="2400" i="1" dirty="0">
                <a:solidFill>
                  <a:srgbClr val="FFFF00"/>
                </a:solidFill>
                <a:latin typeface="+mj-lt"/>
              </a:rPr>
              <a:t>every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element in the mesh.</a:t>
            </a:r>
            <a:endParaRPr lang="en-US" sz="2400" i="1" dirty="0">
              <a:solidFill>
                <a:srgbClr val="FFC000"/>
              </a:solidFill>
              <a:latin typeface="+mj-lt"/>
            </a:endParaRPr>
          </a:p>
          <a:p>
            <a:pPr indent="-283457"/>
            <a:endParaRPr lang="en-US" sz="2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2D2860-1573-DDCC-FAE3-E182341D36C9}"/>
              </a:ext>
            </a:extLst>
          </p:cNvPr>
          <p:cNvGrpSpPr/>
          <p:nvPr/>
        </p:nvGrpSpPr>
        <p:grpSpPr>
          <a:xfrm rot="1800000">
            <a:off x="7136362" y="2869436"/>
            <a:ext cx="2902850" cy="2671252"/>
            <a:chOff x="6662916" y="2491347"/>
            <a:chExt cx="2902850" cy="26712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16EDC3-A821-A481-DE42-ACF85B38C594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30209C-036D-1263-CDA5-309D6FBEB8FE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C8A19572-D2F0-96A6-9724-BD3BF6F19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7F52570-B4D4-205B-CFA1-E51B9930E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07116-3DDA-46C8-A1B7-05E613351BE1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73C808-18BF-BEF2-DFB8-7B9A91AA0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BD7BA26-9022-6AED-F4B2-5291449D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ln w="635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15E1FC4-77FC-2019-4CED-56C9CE3EA742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4EFFBFC1-461D-766B-839A-C0843276F8C5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B5FC1E21-F5A9-9DA8-D88D-0BDC195D204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A66A5EA3-97BA-A921-299D-80449B997511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9256E05D-B676-B0CF-7549-BE83E25A899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D25FBC15-96C7-CCED-D724-C2C3EEEC10A3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F6DE8A57-E4F2-F274-51A4-32720261117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839C08E-C902-99B5-007B-F4F395E57154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FA9810B5-49E4-FFDA-4A68-BD6A94BA78EB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61C9D5ED-7F0F-D224-907D-43E2DB009950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F1789B5-652E-8559-240E-B1DB80A4A1A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913AD977-817A-31F1-263C-DA258FE5B27E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076CA68C-53E5-DF04-2768-BF797FE58E5E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6C0248-A142-F48E-0B83-328F13B1CE51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255E3DAB-4EDB-10B5-3A1A-A1E01A4C9721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5A12609D-3992-6674-C6BA-4DD0FBA5237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EB291D37-CD2E-7FA6-ADB2-726B2B532A5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AEAF69A7-46EE-0EB9-6BAB-71D24F7F952C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F250C6C4-17A3-A609-060C-E0464010701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7F8A66E-440B-FCB5-849A-B47112C03846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519684CB-D38F-497A-4A0E-BE2F3A42CC1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42CEE5-ED84-21E9-0716-7C49AB4BB885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23EEDBE-6B80-846A-E6F4-DA01EBE3FD5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13FEBD22-691F-CE4C-0B47-D850A055559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97FEC6-7E6D-43A2-249C-AB40E9045463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BB7F9236-7028-1932-2E07-38C44786A6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7C7654DF-8677-7D0D-991F-B7B8BA8FD3F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Hexagon 76">
                <a:extLst>
                  <a:ext uri="{FF2B5EF4-FFF2-40B4-BE49-F238E27FC236}">
                    <a16:creationId xmlns:a16="http://schemas.microsoft.com/office/drawing/2014/main" id="{2DC6D61C-424C-A2F4-8AB0-FBDAC2A9523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2EB44E0-B3B8-A202-CD55-DBE70FAEB88E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</p:grpSpPr>
          <p:sp>
            <p:nvSpPr>
              <p:cNvPr id="82" name="Hexagon 81">
                <a:extLst>
                  <a:ext uri="{FF2B5EF4-FFF2-40B4-BE49-F238E27FC236}">
                    <a16:creationId xmlns:a16="http://schemas.microsoft.com/office/drawing/2014/main" id="{91B69BFA-77AF-92CF-5587-DE066BC917F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0EAF61F8-88BC-D9DD-1DDA-A97A91BA3E9C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Hexagon 83">
                <a:extLst>
                  <a:ext uri="{FF2B5EF4-FFF2-40B4-BE49-F238E27FC236}">
                    <a16:creationId xmlns:a16="http://schemas.microsoft.com/office/drawing/2014/main" id="{C635F914-D4D5-C085-F7A1-084B8F37CE9B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Hexagon 84">
                <a:extLst>
                  <a:ext uri="{FF2B5EF4-FFF2-40B4-BE49-F238E27FC236}">
                    <a16:creationId xmlns:a16="http://schemas.microsoft.com/office/drawing/2014/main" id="{EBB3C645-8D1D-5F3A-3E64-0DC700F792CA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4C500AF-5B02-7250-7DDA-C21D75039007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</p:grpSpPr>
          <p:sp>
            <p:nvSpPr>
              <p:cNvPr id="89" name="Hexagon 88">
                <a:extLst>
                  <a:ext uri="{FF2B5EF4-FFF2-40B4-BE49-F238E27FC236}">
                    <a16:creationId xmlns:a16="http://schemas.microsoft.com/office/drawing/2014/main" id="{73C28875-EC84-E20B-19CC-3EFA880DB42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CB329ACB-285B-051B-8750-72BC5AA909B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Hexagon 90">
                <a:extLst>
                  <a:ext uri="{FF2B5EF4-FFF2-40B4-BE49-F238E27FC236}">
                    <a16:creationId xmlns:a16="http://schemas.microsoft.com/office/drawing/2014/main" id="{A2393D3E-CA38-B348-228E-EB41787FBC0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chemeClr val="bg1"/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41C664-CA94-49E5-5454-11E94D11EF97}"/>
              </a:ext>
            </a:extLst>
          </p:cNvPr>
          <p:cNvGrpSpPr/>
          <p:nvPr/>
        </p:nvGrpSpPr>
        <p:grpSpPr>
          <a:xfrm>
            <a:off x="8230853" y="3546812"/>
            <a:ext cx="934548" cy="934548"/>
            <a:chOff x="8216677" y="3546812"/>
            <a:chExt cx="934548" cy="93454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D4780E0-850F-A698-E7AE-D153C8806FE4}"/>
                </a:ext>
              </a:extLst>
            </p:cNvPr>
            <p:cNvGrpSpPr/>
            <p:nvPr/>
          </p:nvGrpSpPr>
          <p:grpSpPr>
            <a:xfrm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21D27F4-7968-A65A-2A46-3BBBD437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46A9B486-9F9B-8B96-3D1D-D7654F6B8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9BF6D4E-F082-6CD8-4B79-6F9A336C01C4}"/>
                </a:ext>
              </a:extLst>
            </p:cNvPr>
            <p:cNvGrpSpPr/>
            <p:nvPr/>
          </p:nvGrpSpPr>
          <p:grpSpPr>
            <a:xfrm rot="3391098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C7BD638-A0E4-1A26-3AF5-7C5E3183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DB7A000-211C-3055-E34E-450323E45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3D3226C-8521-D2CA-F0AA-B72C38E01776}"/>
                </a:ext>
              </a:extLst>
            </p:cNvPr>
            <p:cNvGrpSpPr/>
            <p:nvPr/>
          </p:nvGrpSpPr>
          <p:grpSpPr>
            <a:xfrm rot="18301037">
              <a:off x="8216677" y="4014086"/>
              <a:ext cx="934548" cy="0"/>
              <a:chOff x="8216677" y="4012800"/>
              <a:chExt cx="934548" cy="0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4FD02B9-7ED3-A901-8FF2-639F20B4E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885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2695F4DA-11C3-DFED-F873-32D7A19B4D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6677" y="4012800"/>
                <a:ext cx="329340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210233"/>
                  </p:ext>
                </p:extLst>
              </p:nvPr>
            </p:nvGraphicFramePr>
            <p:xfrm>
              <a:off x="7382528" y="2515796"/>
              <a:ext cx="1485279" cy="14752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5279" cy="147529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390" ay="392348" az="-20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04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 Gray Tetrahedron">
                <a:extLst>
                  <a:ext uri="{FF2B5EF4-FFF2-40B4-BE49-F238E27FC236}">
                    <a16:creationId xmlns:a16="http://schemas.microsoft.com/office/drawing/2014/main" id="{CD25B88A-34EF-CB3B-97E2-F213969C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2528" y="2515796"/>
                <a:ext cx="1485279" cy="14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92633"/>
                  </p:ext>
                </p:extLst>
              </p:nvPr>
            </p:nvGraphicFramePr>
            <p:xfrm>
              <a:off x="9551068" y="2584454"/>
              <a:ext cx="1553547" cy="16789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3547" cy="167899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410995" ay="-1510095" az="-11854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FA2B72AC-4B84-6E21-6C65-9F65556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1068" y="2584454"/>
                <a:ext cx="1553547" cy="167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66075"/>
                  </p:ext>
                </p:extLst>
              </p:nvPr>
            </p:nvGraphicFramePr>
            <p:xfrm>
              <a:off x="6365614" y="3543433"/>
              <a:ext cx="1589371" cy="19700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371" cy="19700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49871" ay="-1583045" az="-9247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5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Light Gray Pyramid">
                <a:extLst>
                  <a:ext uri="{FF2B5EF4-FFF2-40B4-BE49-F238E27FC236}">
                    <a16:creationId xmlns:a16="http://schemas.microsoft.com/office/drawing/2014/main" id="{8A631B7D-B1B5-9291-FBA8-CA4D92DE1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5614" y="3543433"/>
                <a:ext cx="1589371" cy="197005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621846"/>
                  </p:ext>
                </p:extLst>
              </p:nvPr>
            </p:nvGraphicFramePr>
            <p:xfrm>
              <a:off x="8548250" y="4161891"/>
              <a:ext cx="1331774" cy="126771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31774" cy="1267710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775075" ay="1626844" az="3580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196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odecahedron White">
                <a:extLst>
                  <a:ext uri="{FF2B5EF4-FFF2-40B4-BE49-F238E27FC236}">
                    <a16:creationId xmlns:a16="http://schemas.microsoft.com/office/drawing/2014/main" id="{2046DEA7-FFB6-56FC-FAF2-8DFF89C87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8250" y="4161891"/>
                <a:ext cx="1331774" cy="126771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F258ADD-CCF3-67F3-E190-12B93C8B1A9D}"/>
              </a:ext>
            </a:extLst>
          </p:cNvPr>
          <p:cNvSpPr txBox="1"/>
          <p:nvPr/>
        </p:nvSpPr>
        <p:spPr>
          <a:xfrm>
            <a:off x="5648997" y="5678729"/>
            <a:ext cx="1899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Pyramids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A1F9-A526-05C1-D85C-72353F95AFD6}"/>
              </a:ext>
            </a:extLst>
          </p:cNvPr>
          <p:cNvSpPr txBox="1"/>
          <p:nvPr/>
        </p:nvSpPr>
        <p:spPr>
          <a:xfrm>
            <a:off x="7954985" y="5678729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Dodecahedrons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24D7-CF29-0615-31F4-B7761CCA36D0}"/>
              </a:ext>
            </a:extLst>
          </p:cNvPr>
          <p:cNvSpPr txBox="1"/>
          <p:nvPr/>
        </p:nvSpPr>
        <p:spPr>
          <a:xfrm>
            <a:off x="8955909" y="2266286"/>
            <a:ext cx="3056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Hexahedrons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2C0CF-3B0A-D402-E184-77A0CF8FF467}"/>
              </a:ext>
            </a:extLst>
          </p:cNvPr>
          <p:cNvSpPr txBox="1"/>
          <p:nvPr/>
        </p:nvSpPr>
        <p:spPr>
          <a:xfrm>
            <a:off x="5424199" y="2463840"/>
            <a:ext cx="2310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Tetrahedrons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532" name="Picture 4" descr="3d - procedurally generate a sphere mesh - Stack Overflow">
            <a:extLst>
              <a:ext uri="{FF2B5EF4-FFF2-40B4-BE49-F238E27FC236}">
                <a16:creationId xmlns:a16="http://schemas.microsoft.com/office/drawing/2014/main" id="{FA699F53-9B17-A720-4955-D7484B6C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7" y="2209274"/>
            <a:ext cx="41243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9FC74D2-E11C-3859-0F0D-F15E5265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9854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78E45FC-30CA-1BCA-3765-FB6F8EE4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9466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6D3E37F2-869B-49A3-DADC-D526D0A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0CCFD-12D7-5059-1EA7-9A98DDEACAFB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AFAAE7-5666-DE54-8ADF-8E2A7D76E9DA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07DC3B2-70E9-D507-A38D-423505F77945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74A6F-FD62-9D74-8663-FCB4C9D665C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1CCCDB-E7B2-46FD-01B2-C0F3D57A342D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CA582BC-5CCB-0AA6-D9B6-3ECF8BCFDCB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2E5C586-4698-9958-60A1-DECABFD202A2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2D4C7F-34A0-5F2D-C07E-8E9F907AE506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F737A5-D423-21E8-A64C-962B6C3FDCF0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2BB85F-5B7B-AB04-C55E-9B6D64DD9D40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83243F-0B39-C0D9-EC6D-8D4FDF40884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1F39AE4-2760-DEF6-9DEE-34A2B406C413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9C2FEFD-8221-DC83-E04F-F6EAF65D667C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96D81D-D808-1882-4857-915D523AD15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579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E165629-D8D9-BE72-8539-B6B19FD66711}"/>
              </a:ext>
            </a:extLst>
          </p:cNvPr>
          <p:cNvGrpSpPr/>
          <p:nvPr/>
        </p:nvGrpSpPr>
        <p:grpSpPr>
          <a:xfrm rot="1742368">
            <a:off x="5882179" y="2684636"/>
            <a:ext cx="3609006" cy="3321068"/>
            <a:chOff x="6662916" y="2491347"/>
            <a:chExt cx="2902850" cy="2671252"/>
          </a:xfrm>
          <a:solidFill>
            <a:schemeClr val="bg1"/>
          </a:solidFill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F0BDC35-A632-5EE4-E376-D834726C17B1}"/>
                </a:ext>
              </a:extLst>
            </p:cNvPr>
            <p:cNvGrpSpPr/>
            <p:nvPr/>
          </p:nvGrpSpPr>
          <p:grpSpPr>
            <a:xfrm>
              <a:off x="7712104" y="2761751"/>
              <a:ext cx="1259619" cy="1158240"/>
              <a:chOff x="7973833" y="3324969"/>
              <a:chExt cx="1259619" cy="1158240"/>
            </a:xfrm>
            <a:grpFill/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18DB941B-2FE9-646C-57F3-030F823E9023}"/>
                  </a:ext>
                </a:extLst>
              </p:cNvPr>
              <p:cNvGrpSpPr/>
              <p:nvPr/>
            </p:nvGrpSpPr>
            <p:grpSpPr>
              <a:xfrm>
                <a:off x="7973833" y="3904089"/>
                <a:ext cx="1259619" cy="0"/>
                <a:chOff x="7973833" y="3896139"/>
                <a:chExt cx="1259619" cy="0"/>
              </a:xfrm>
              <a:grpFill/>
            </p:grpSpPr>
            <p:cxnSp>
              <p:nvCxnSpPr>
                <p:cNvPr id="386" name="Straight Arrow Connector 385">
                  <a:extLst>
                    <a:ext uri="{FF2B5EF4-FFF2-40B4-BE49-F238E27FC236}">
                      <a16:creationId xmlns:a16="http://schemas.microsoft.com/office/drawing/2014/main" id="{7F8AAEF3-F230-8FAB-0954-88F1B0CA9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0532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Arrow Connector 386">
                  <a:extLst>
                    <a:ext uri="{FF2B5EF4-FFF2-40B4-BE49-F238E27FC236}">
                      <a16:creationId xmlns:a16="http://schemas.microsoft.com/office/drawing/2014/main" id="{EDB97344-D891-6A1D-CA5D-4850BCC2B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73833" y="3896139"/>
                  <a:ext cx="502920" cy="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A731D1-079B-3631-092D-A3EA205FB7CC}"/>
                  </a:ext>
                </a:extLst>
              </p:cNvPr>
              <p:cNvGrpSpPr/>
              <p:nvPr/>
            </p:nvGrpSpPr>
            <p:grpSpPr>
              <a:xfrm>
                <a:off x="8603642" y="3324969"/>
                <a:ext cx="0" cy="1158240"/>
                <a:chOff x="8604637" y="3324969"/>
                <a:chExt cx="0" cy="1158240"/>
              </a:xfrm>
              <a:grpFill/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355F71A2-DFEC-2541-E0BB-8463B5522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04637" y="332496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Arrow Connector 384">
                  <a:extLst>
                    <a:ext uri="{FF2B5EF4-FFF2-40B4-BE49-F238E27FC236}">
                      <a16:creationId xmlns:a16="http://schemas.microsoft.com/office/drawing/2014/main" id="{BEA81881-6A01-F219-DE25-E4580B6E5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4637" y="3980289"/>
                  <a:ext cx="0" cy="502920"/>
                </a:xfrm>
                <a:prstGeom prst="straightConnector1">
                  <a:avLst/>
                </a:prstGeom>
                <a:grpFill/>
                <a:ln w="63500">
                  <a:solidFill>
                    <a:srgbClr val="01030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9E2ADE1D-009C-8D2C-8532-2265F0F803C6}"/>
                </a:ext>
              </a:extLst>
            </p:cNvPr>
            <p:cNvGrpSpPr/>
            <p:nvPr/>
          </p:nvGrpSpPr>
          <p:grpSpPr>
            <a:xfrm>
              <a:off x="7860095" y="2491347"/>
              <a:ext cx="502918" cy="2671252"/>
              <a:chOff x="7860096" y="2484352"/>
              <a:chExt cx="502918" cy="2671252"/>
            </a:xfrm>
            <a:grpFill/>
          </p:grpSpPr>
          <p:sp>
            <p:nvSpPr>
              <p:cNvPr id="376" name="Hexagon 375">
                <a:extLst>
                  <a:ext uri="{FF2B5EF4-FFF2-40B4-BE49-F238E27FC236}">
                    <a16:creationId xmlns:a16="http://schemas.microsoft.com/office/drawing/2014/main" id="{56312032-5086-6048-96F6-2BB525FBFF33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7" name="Hexagon 376">
                <a:extLst>
                  <a:ext uri="{FF2B5EF4-FFF2-40B4-BE49-F238E27FC236}">
                    <a16:creationId xmlns:a16="http://schemas.microsoft.com/office/drawing/2014/main" id="{1A84B63D-2863-E53E-6D27-2CF77E6DE32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8" name="Hexagon 377">
                <a:extLst>
                  <a:ext uri="{FF2B5EF4-FFF2-40B4-BE49-F238E27FC236}">
                    <a16:creationId xmlns:a16="http://schemas.microsoft.com/office/drawing/2014/main" id="{D73B920D-4DDF-A627-1663-C48267F34888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9" name="Hexagon 378">
                <a:extLst>
                  <a:ext uri="{FF2B5EF4-FFF2-40B4-BE49-F238E27FC236}">
                    <a16:creationId xmlns:a16="http://schemas.microsoft.com/office/drawing/2014/main" id="{BC6C6B7F-AB91-3564-74BB-D753E1DED56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B643550E-4475-7848-31E4-6709CF530B19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1" name="Hexagon 380">
                <a:extLst>
                  <a:ext uri="{FF2B5EF4-FFF2-40B4-BE49-F238E27FC236}">
                    <a16:creationId xmlns:a16="http://schemas.microsoft.com/office/drawing/2014/main" id="{F0BAED50-ED90-3780-5281-F62817AA61E3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272C068-A625-F02E-6D3D-1A5F74F11FCF}"/>
                </a:ext>
              </a:extLst>
            </p:cNvPr>
            <p:cNvGrpSpPr/>
            <p:nvPr/>
          </p:nvGrpSpPr>
          <p:grpSpPr>
            <a:xfrm>
              <a:off x="7460648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71" name="Hexagon 370">
                <a:extLst>
                  <a:ext uri="{FF2B5EF4-FFF2-40B4-BE49-F238E27FC236}">
                    <a16:creationId xmlns:a16="http://schemas.microsoft.com/office/drawing/2014/main" id="{07AD38D7-4B0B-D9E6-6D96-66229665353D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2" name="Hexagon 371">
                <a:extLst>
                  <a:ext uri="{FF2B5EF4-FFF2-40B4-BE49-F238E27FC236}">
                    <a16:creationId xmlns:a16="http://schemas.microsoft.com/office/drawing/2014/main" id="{2246FB81-8BA1-2F35-B1EA-3D1434486A0D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3" name="Hexagon 372">
                <a:extLst>
                  <a:ext uri="{FF2B5EF4-FFF2-40B4-BE49-F238E27FC236}">
                    <a16:creationId xmlns:a16="http://schemas.microsoft.com/office/drawing/2014/main" id="{5D6A599C-1A1E-3162-FE27-9CEE210B54B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Hexagon 373">
                <a:extLst>
                  <a:ext uri="{FF2B5EF4-FFF2-40B4-BE49-F238E27FC236}">
                    <a16:creationId xmlns:a16="http://schemas.microsoft.com/office/drawing/2014/main" id="{07C4295A-77B4-63DE-7157-6653DBD68BD4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B8F170B5-94E6-EC5D-4D4D-DA6AB1B414D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6398A6D-22EF-4690-0EB9-C7CB3A2E25B2}"/>
                </a:ext>
              </a:extLst>
            </p:cNvPr>
            <p:cNvGrpSpPr/>
            <p:nvPr/>
          </p:nvGrpSpPr>
          <p:grpSpPr>
            <a:xfrm>
              <a:off x="8259543" y="2717220"/>
              <a:ext cx="502918" cy="2223710"/>
              <a:chOff x="7860096" y="2484352"/>
              <a:chExt cx="502918" cy="2223710"/>
            </a:xfrm>
            <a:grpFill/>
          </p:grpSpPr>
          <p:sp>
            <p:nvSpPr>
              <p:cNvPr id="366" name="Hexagon 365">
                <a:extLst>
                  <a:ext uri="{FF2B5EF4-FFF2-40B4-BE49-F238E27FC236}">
                    <a16:creationId xmlns:a16="http://schemas.microsoft.com/office/drawing/2014/main" id="{53C51EEC-D8A2-F991-2E82-F56E2D280429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Hexagon 366">
                <a:extLst>
                  <a:ext uri="{FF2B5EF4-FFF2-40B4-BE49-F238E27FC236}">
                    <a16:creationId xmlns:a16="http://schemas.microsoft.com/office/drawing/2014/main" id="{A3F29626-F7C8-25E2-4DA6-D1FDCBDC7BA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8" name="Hexagon 367">
                <a:extLst>
                  <a:ext uri="{FF2B5EF4-FFF2-40B4-BE49-F238E27FC236}">
                    <a16:creationId xmlns:a16="http://schemas.microsoft.com/office/drawing/2014/main" id="{4BB01823-F0F1-DBFF-0B66-BD2B00BA514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Hexagon 368">
                <a:extLst>
                  <a:ext uri="{FF2B5EF4-FFF2-40B4-BE49-F238E27FC236}">
                    <a16:creationId xmlns:a16="http://schemas.microsoft.com/office/drawing/2014/main" id="{8CF8BDCA-4829-1B09-9AB2-56994DA66D5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1DD99318-DCFF-5743-FE07-2962671C0192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AFB11540-50F7-4680-76D8-4CCA24110093}"/>
                </a:ext>
              </a:extLst>
            </p:cNvPr>
            <p:cNvGrpSpPr/>
            <p:nvPr/>
          </p:nvGrpSpPr>
          <p:grpSpPr>
            <a:xfrm>
              <a:off x="8658989" y="2938887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62" name="Hexagon 361">
                <a:extLst>
                  <a:ext uri="{FF2B5EF4-FFF2-40B4-BE49-F238E27FC236}">
                    <a16:creationId xmlns:a16="http://schemas.microsoft.com/office/drawing/2014/main" id="{17C9EC37-776E-6F45-5F4A-3A5DBB52F8F2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3" name="Hexagon 362">
                <a:extLst>
                  <a:ext uri="{FF2B5EF4-FFF2-40B4-BE49-F238E27FC236}">
                    <a16:creationId xmlns:a16="http://schemas.microsoft.com/office/drawing/2014/main" id="{90789AB7-4652-05CB-13AC-4C4B0427669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Hexagon 363">
                <a:extLst>
                  <a:ext uri="{FF2B5EF4-FFF2-40B4-BE49-F238E27FC236}">
                    <a16:creationId xmlns:a16="http://schemas.microsoft.com/office/drawing/2014/main" id="{080EF5DC-8D83-3FAB-07B6-882378F8D8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59F0FE9D-16F5-260D-406C-416A071D7874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032BAC8-0780-90D9-38FA-6107A2781D9E}"/>
                </a:ext>
              </a:extLst>
            </p:cNvPr>
            <p:cNvGrpSpPr/>
            <p:nvPr/>
          </p:nvGrpSpPr>
          <p:grpSpPr>
            <a:xfrm>
              <a:off x="6662916" y="3161651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9" name="Hexagon 358">
                <a:extLst>
                  <a:ext uri="{FF2B5EF4-FFF2-40B4-BE49-F238E27FC236}">
                    <a16:creationId xmlns:a16="http://schemas.microsoft.com/office/drawing/2014/main" id="{5FBC7A15-6B26-49FB-18DB-A2C1A3674A96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F5675A5E-504E-2509-F334-341A478C5ED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1" name="Hexagon 360">
                <a:extLst>
                  <a:ext uri="{FF2B5EF4-FFF2-40B4-BE49-F238E27FC236}">
                    <a16:creationId xmlns:a16="http://schemas.microsoft.com/office/drawing/2014/main" id="{60A8B30F-1BB4-83BD-BFF1-5875284FC33F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BAADE588-FAD9-93B4-2D30-6D7A0D96DA33}"/>
                </a:ext>
              </a:extLst>
            </p:cNvPr>
            <p:cNvGrpSpPr/>
            <p:nvPr/>
          </p:nvGrpSpPr>
          <p:grpSpPr>
            <a:xfrm>
              <a:off x="7062362" y="2935776"/>
              <a:ext cx="502918" cy="1776170"/>
              <a:chOff x="7860096" y="2931892"/>
              <a:chExt cx="502918" cy="1776170"/>
            </a:xfrm>
            <a:grpFill/>
          </p:grpSpPr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A7C555F1-B75B-D485-F11E-70AAFE9C30DC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6" name="Hexagon 355">
                <a:extLst>
                  <a:ext uri="{FF2B5EF4-FFF2-40B4-BE49-F238E27FC236}">
                    <a16:creationId xmlns:a16="http://schemas.microsoft.com/office/drawing/2014/main" id="{05B2EB88-376D-2314-C3FB-34B2DE29FC8E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7" name="Hexagon 356">
                <a:extLst>
                  <a:ext uri="{FF2B5EF4-FFF2-40B4-BE49-F238E27FC236}">
                    <a16:creationId xmlns:a16="http://schemas.microsoft.com/office/drawing/2014/main" id="{16F96088-5649-5D64-7518-DE50F68DF81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8" name="Hexagon 357">
                <a:extLst>
                  <a:ext uri="{FF2B5EF4-FFF2-40B4-BE49-F238E27FC236}">
                    <a16:creationId xmlns:a16="http://schemas.microsoft.com/office/drawing/2014/main" id="{D97BFA4B-554F-337D-EDD5-987C4058AD75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0047734-1A6A-2165-E031-F0F1EB265315}"/>
                </a:ext>
              </a:extLst>
            </p:cNvPr>
            <p:cNvGrpSpPr/>
            <p:nvPr/>
          </p:nvGrpSpPr>
          <p:grpSpPr>
            <a:xfrm>
              <a:off x="9062848" y="3161649"/>
              <a:ext cx="502918" cy="1328630"/>
              <a:chOff x="7860096" y="2931892"/>
              <a:chExt cx="502918" cy="1328630"/>
            </a:xfrm>
            <a:grpFill/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0F5C0B7F-DB9B-B8AE-A400-AE85551AFF87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Hexagon 352">
                <a:extLst>
                  <a:ext uri="{FF2B5EF4-FFF2-40B4-BE49-F238E27FC236}">
                    <a16:creationId xmlns:a16="http://schemas.microsoft.com/office/drawing/2014/main" id="{04810B57-B1E9-F06B-4BCA-6F53E254AB19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4" name="Hexagon 353">
                <a:extLst>
                  <a:ext uri="{FF2B5EF4-FFF2-40B4-BE49-F238E27FC236}">
                    <a16:creationId xmlns:a16="http://schemas.microsoft.com/office/drawing/2014/main" id="{8FBA97AE-37E6-36B0-2929-1D23646678C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05C3E2-0780-70FA-6DC7-590B7AA43C97}"/>
              </a:ext>
            </a:extLst>
          </p:cNvPr>
          <p:cNvSpPr/>
          <p:nvPr/>
        </p:nvSpPr>
        <p:spPr>
          <a:xfrm>
            <a:off x="741682" y="3048146"/>
            <a:ext cx="4983258" cy="2313830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3570" y="3030143"/>
            <a:ext cx="5250494" cy="2313830"/>
          </a:xfrm>
        </p:spPr>
        <p:txBody>
          <a:bodyPr anchor="ctr"/>
          <a:lstStyle/>
          <a:p>
            <a:pPr marL="283457" lvl="2" indent="0" algn="ctr">
              <a:buNone/>
            </a:pPr>
            <a:r>
              <a:rPr lang="en-US" sz="2400" dirty="0">
                <a:solidFill>
                  <a:srgbClr val="02F5F2"/>
                </a:solidFill>
                <a:latin typeface="+mj-lt"/>
              </a:rPr>
              <a:t>Load balancing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structured mesh typically comes down to partitioning the mesh to have an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equal number of elements per Processing Element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(PE).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D3FAB5F9-3A00-F242-0340-2FA6B3804BCB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A7B7005-5444-209B-E0D9-6E6A2227D287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31F61B26-C217-B002-8E0C-D4C0098C8468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02900793-7A24-F790-533A-F2B6F583B2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67318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BF748CE-5F76-E2C4-1656-505B6277C5FB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53522CE-A933-490B-5D39-5156430717B2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394" name="Rectangle: Rounded Corners 393">
              <a:extLst>
                <a:ext uri="{FF2B5EF4-FFF2-40B4-BE49-F238E27FC236}">
                  <a16:creationId xmlns:a16="http://schemas.microsoft.com/office/drawing/2014/main" id="{1E08BC85-97AB-86F0-041F-897CC7A99A6D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F304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BFD6866-BFCA-38C1-DE57-234959E1872C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3BA828C-C2B9-E9F8-E27F-B69D85B5CF8F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CD3D99E-3E71-1207-54CC-9C5C348F8492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6148FF-11DF-1ECE-4EB2-58A7DF1854D7}"/>
              </a:ext>
            </a:extLst>
          </p:cNvPr>
          <p:cNvGrpSpPr/>
          <p:nvPr/>
        </p:nvGrpSpPr>
        <p:grpSpPr>
          <a:xfrm>
            <a:off x="6069729" y="2684636"/>
            <a:ext cx="3233907" cy="3321068"/>
            <a:chOff x="6268337" y="2734220"/>
            <a:chExt cx="3233907" cy="3321068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6078036-3040-7465-3CE6-C54FF2684CA0}"/>
                </a:ext>
              </a:extLst>
            </p:cNvPr>
            <p:cNvGrpSpPr/>
            <p:nvPr/>
          </p:nvGrpSpPr>
          <p:grpSpPr>
            <a:xfrm rot="1742368">
              <a:off x="7569023" y="2734220"/>
              <a:ext cx="625259" cy="3321068"/>
              <a:chOff x="7860096" y="2484352"/>
              <a:chExt cx="502918" cy="2671252"/>
            </a:xfrm>
            <a:solidFill>
              <a:schemeClr val="bg1"/>
            </a:solidFill>
          </p:grpSpPr>
          <p:sp>
            <p:nvSpPr>
              <p:cNvPr id="431" name="Hexagon 430">
                <a:extLst>
                  <a:ext uri="{FF2B5EF4-FFF2-40B4-BE49-F238E27FC236}">
                    <a16:creationId xmlns:a16="http://schemas.microsoft.com/office/drawing/2014/main" id="{887E607D-8851-F44F-1829-219F939CF070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2" name="Hexagon 431">
                <a:extLst>
                  <a:ext uri="{FF2B5EF4-FFF2-40B4-BE49-F238E27FC236}">
                    <a16:creationId xmlns:a16="http://schemas.microsoft.com/office/drawing/2014/main" id="{87D72FE3-5D9B-9F5C-6B92-BA293DB3F78E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Hexagon 432">
                <a:extLst>
                  <a:ext uri="{FF2B5EF4-FFF2-40B4-BE49-F238E27FC236}">
                    <a16:creationId xmlns:a16="http://schemas.microsoft.com/office/drawing/2014/main" id="{4AB441DB-FDE3-C132-C53F-05B455546FBF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4" name="Hexagon 433">
                <a:extLst>
                  <a:ext uri="{FF2B5EF4-FFF2-40B4-BE49-F238E27FC236}">
                    <a16:creationId xmlns:a16="http://schemas.microsoft.com/office/drawing/2014/main" id="{23680CDF-714C-93A9-07B4-F6BF831AF7E7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79CFF243-E2F6-D415-A6D6-3C85A7440D5F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6" name="Hexagon 435">
                <a:extLst>
                  <a:ext uri="{FF2B5EF4-FFF2-40B4-BE49-F238E27FC236}">
                    <a16:creationId xmlns:a16="http://schemas.microsoft.com/office/drawing/2014/main" id="{9C5A71AD-42F1-C2C2-4CF4-AE13BF635BE5}"/>
                  </a:ext>
                </a:extLst>
              </p:cNvPr>
              <p:cNvSpPr/>
              <p:nvPr/>
            </p:nvSpPr>
            <p:spPr>
              <a:xfrm>
                <a:off x="7860096" y="4722054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0EDC56A0-BFB9-5570-E6C0-0C47D3C619FB}"/>
                </a:ext>
              </a:extLst>
            </p:cNvPr>
            <p:cNvGrpSpPr/>
            <p:nvPr/>
          </p:nvGrpSpPr>
          <p:grpSpPr>
            <a:xfrm rot="1742368">
              <a:off x="7133569" y="2773647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6" name="Hexagon 425">
                <a:extLst>
                  <a:ext uri="{FF2B5EF4-FFF2-40B4-BE49-F238E27FC236}">
                    <a16:creationId xmlns:a16="http://schemas.microsoft.com/office/drawing/2014/main" id="{2EB163F7-0812-7686-C563-F2F349C544C7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7" name="Hexagon 426">
                <a:extLst>
                  <a:ext uri="{FF2B5EF4-FFF2-40B4-BE49-F238E27FC236}">
                    <a16:creationId xmlns:a16="http://schemas.microsoft.com/office/drawing/2014/main" id="{63E91FF2-9857-0409-8008-1360E2616134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8" name="Hexagon 427">
                <a:extLst>
                  <a:ext uri="{FF2B5EF4-FFF2-40B4-BE49-F238E27FC236}">
                    <a16:creationId xmlns:a16="http://schemas.microsoft.com/office/drawing/2014/main" id="{178FC9DB-7126-5248-5228-EA0206ADB447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9" name="Hexagon 428">
                <a:extLst>
                  <a:ext uri="{FF2B5EF4-FFF2-40B4-BE49-F238E27FC236}">
                    <a16:creationId xmlns:a16="http://schemas.microsoft.com/office/drawing/2014/main" id="{56B61AA0-754D-2E46-4978-9F5A69F6654D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B955A603-96C1-B58B-5F64-77C037EA8B6C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C049CBD2-5D1A-8E19-2129-2D811F11DEC5}"/>
                </a:ext>
              </a:extLst>
            </p:cNvPr>
            <p:cNvGrpSpPr/>
            <p:nvPr/>
          </p:nvGrpSpPr>
          <p:grpSpPr>
            <a:xfrm rot="1742368">
              <a:off x="8001941" y="3255776"/>
              <a:ext cx="625259" cy="2764656"/>
              <a:chOff x="7860096" y="2484352"/>
              <a:chExt cx="502918" cy="2223710"/>
            </a:xfrm>
            <a:solidFill>
              <a:schemeClr val="bg1"/>
            </a:solidFill>
          </p:grpSpPr>
          <p:sp>
            <p:nvSpPr>
              <p:cNvPr id="421" name="Hexagon 420">
                <a:extLst>
                  <a:ext uri="{FF2B5EF4-FFF2-40B4-BE49-F238E27FC236}">
                    <a16:creationId xmlns:a16="http://schemas.microsoft.com/office/drawing/2014/main" id="{829093E5-7A0A-30AC-181C-44BA3FC0FC34}"/>
                  </a:ext>
                </a:extLst>
              </p:cNvPr>
              <p:cNvSpPr/>
              <p:nvPr/>
            </p:nvSpPr>
            <p:spPr>
              <a:xfrm>
                <a:off x="7860096" y="248435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2" name="Hexagon 421">
                <a:extLst>
                  <a:ext uri="{FF2B5EF4-FFF2-40B4-BE49-F238E27FC236}">
                    <a16:creationId xmlns:a16="http://schemas.microsoft.com/office/drawing/2014/main" id="{02BE3B7C-F17C-9BAD-1CA2-84DAB8CA9D01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3" name="Hexagon 422">
                <a:extLst>
                  <a:ext uri="{FF2B5EF4-FFF2-40B4-BE49-F238E27FC236}">
                    <a16:creationId xmlns:a16="http://schemas.microsoft.com/office/drawing/2014/main" id="{425DE40C-1A95-9459-6F19-561BE7DC9C6A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4" name="Hexagon 423">
                <a:extLst>
                  <a:ext uri="{FF2B5EF4-FFF2-40B4-BE49-F238E27FC236}">
                    <a16:creationId xmlns:a16="http://schemas.microsoft.com/office/drawing/2014/main" id="{97E3D63C-DA53-9B8A-C4B0-3811EA4D0918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19675B00-68CD-64A5-0E8A-33F210B763E1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8BEA8D-4DA3-0B44-0491-04C6E2D40E0C}"/>
                </a:ext>
              </a:extLst>
            </p:cNvPr>
            <p:cNvGrpSpPr/>
            <p:nvPr/>
          </p:nvGrpSpPr>
          <p:grpSpPr>
            <a:xfrm rot="1742368">
              <a:off x="8437395" y="3772758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7" name="Hexagon 416">
                <a:extLst>
                  <a:ext uri="{FF2B5EF4-FFF2-40B4-BE49-F238E27FC236}">
                    <a16:creationId xmlns:a16="http://schemas.microsoft.com/office/drawing/2014/main" id="{989DE063-0ED2-0691-120D-70E5F508F35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8" name="Hexagon 417">
                <a:extLst>
                  <a:ext uri="{FF2B5EF4-FFF2-40B4-BE49-F238E27FC236}">
                    <a16:creationId xmlns:a16="http://schemas.microsoft.com/office/drawing/2014/main" id="{E30DF54A-8D6D-B16A-2DC1-DDF6509C39ED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9" name="Hexagon 418">
                <a:extLst>
                  <a:ext uri="{FF2B5EF4-FFF2-40B4-BE49-F238E27FC236}">
                    <a16:creationId xmlns:a16="http://schemas.microsoft.com/office/drawing/2014/main" id="{269457E0-479B-762E-E8F6-6FA7E1794BC6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CA52E9C1-797E-35FC-9228-F42F9CD4E897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B6A1043-513F-2450-39F6-7F79BBFA947D}"/>
                </a:ext>
              </a:extLst>
            </p:cNvPr>
            <p:cNvGrpSpPr/>
            <p:nvPr/>
          </p:nvGrpSpPr>
          <p:grpSpPr>
            <a:xfrm rot="1742368">
              <a:off x="6268337" y="2845250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14" name="Hexagon 413">
                <a:extLst>
                  <a:ext uri="{FF2B5EF4-FFF2-40B4-BE49-F238E27FC236}">
                    <a16:creationId xmlns:a16="http://schemas.microsoft.com/office/drawing/2014/main" id="{00498998-3464-7FC7-1A7A-B940B5FFDEF5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EBD1F4E3-858E-8BA1-3C8B-D17A5BE61423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6" name="Hexagon 415">
                <a:extLst>
                  <a:ext uri="{FF2B5EF4-FFF2-40B4-BE49-F238E27FC236}">
                    <a16:creationId xmlns:a16="http://schemas.microsoft.com/office/drawing/2014/main" id="{BFEEB40D-B8D9-5949-2260-F6F43546B77A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1CEFEE8C-9F33-E366-4453-85B9081C3B36}"/>
                </a:ext>
              </a:extLst>
            </p:cNvPr>
            <p:cNvGrpSpPr/>
            <p:nvPr/>
          </p:nvGrpSpPr>
          <p:grpSpPr>
            <a:xfrm rot="1742368">
              <a:off x="6703792" y="2805821"/>
              <a:ext cx="625259" cy="2208246"/>
              <a:chOff x="7860096" y="2931892"/>
              <a:chExt cx="502918" cy="1776170"/>
            </a:xfrm>
            <a:solidFill>
              <a:schemeClr val="bg1"/>
            </a:solidFill>
          </p:grpSpPr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88E72436-ACB3-3FBF-F521-9FE457E58609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1" name="Hexagon 410">
                <a:extLst>
                  <a:ext uri="{FF2B5EF4-FFF2-40B4-BE49-F238E27FC236}">
                    <a16:creationId xmlns:a16="http://schemas.microsoft.com/office/drawing/2014/main" id="{E311AB9D-CAE9-E880-8771-83A2A0617B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67318F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2" name="Hexagon 411">
                <a:extLst>
                  <a:ext uri="{FF2B5EF4-FFF2-40B4-BE49-F238E27FC236}">
                    <a16:creationId xmlns:a16="http://schemas.microsoft.com/office/drawing/2014/main" id="{079D9974-5CFF-F53F-37FA-D130143B8C20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3" name="Hexagon 412">
                <a:extLst>
                  <a:ext uri="{FF2B5EF4-FFF2-40B4-BE49-F238E27FC236}">
                    <a16:creationId xmlns:a16="http://schemas.microsoft.com/office/drawing/2014/main" id="{7C184968-523A-A941-426A-4B52541B15FD}"/>
                  </a:ext>
                </a:extLst>
              </p:cNvPr>
              <p:cNvSpPr/>
              <p:nvPr/>
            </p:nvSpPr>
            <p:spPr>
              <a:xfrm>
                <a:off x="7860096" y="4274512"/>
                <a:ext cx="502918" cy="433550"/>
              </a:xfrm>
              <a:prstGeom prst="hexagon">
                <a:avLst/>
              </a:prstGeom>
              <a:grpFill/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D04E4620-BC12-299D-B5CF-0609DE06867B}"/>
                </a:ext>
              </a:extLst>
            </p:cNvPr>
            <p:cNvGrpSpPr/>
            <p:nvPr/>
          </p:nvGrpSpPr>
          <p:grpSpPr>
            <a:xfrm rot="1742368">
              <a:off x="8876985" y="4293594"/>
              <a:ext cx="625259" cy="1651836"/>
              <a:chOff x="7860096" y="2931892"/>
              <a:chExt cx="502918" cy="1328630"/>
            </a:xfrm>
            <a:solidFill>
              <a:schemeClr val="bg1"/>
            </a:solidFill>
          </p:grpSpPr>
          <p:sp>
            <p:nvSpPr>
              <p:cNvPr id="407" name="Hexagon 406">
                <a:extLst>
                  <a:ext uri="{FF2B5EF4-FFF2-40B4-BE49-F238E27FC236}">
                    <a16:creationId xmlns:a16="http://schemas.microsoft.com/office/drawing/2014/main" id="{9E3AB5E2-FD4B-4B22-860F-264F584935FA}"/>
                  </a:ext>
                </a:extLst>
              </p:cNvPr>
              <p:cNvSpPr/>
              <p:nvPr/>
            </p:nvSpPr>
            <p:spPr>
              <a:xfrm>
                <a:off x="7860096" y="293189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8" name="Hexagon 407">
                <a:extLst>
                  <a:ext uri="{FF2B5EF4-FFF2-40B4-BE49-F238E27FC236}">
                    <a16:creationId xmlns:a16="http://schemas.microsoft.com/office/drawing/2014/main" id="{3FBCF01F-1280-1ECD-DDFD-8603D04E073B}"/>
                  </a:ext>
                </a:extLst>
              </p:cNvPr>
              <p:cNvSpPr/>
              <p:nvPr/>
            </p:nvSpPr>
            <p:spPr>
              <a:xfrm>
                <a:off x="7860096" y="337943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9" name="Hexagon 408">
                <a:extLst>
                  <a:ext uri="{FF2B5EF4-FFF2-40B4-BE49-F238E27FC236}">
                    <a16:creationId xmlns:a16="http://schemas.microsoft.com/office/drawing/2014/main" id="{144A3F2E-BEE0-EF56-D4B9-F55E9B2380F3}"/>
                  </a:ext>
                </a:extLst>
              </p:cNvPr>
              <p:cNvSpPr/>
              <p:nvPr/>
            </p:nvSpPr>
            <p:spPr>
              <a:xfrm>
                <a:off x="7860096" y="3826972"/>
                <a:ext cx="502918" cy="433550"/>
              </a:xfrm>
              <a:prstGeom prst="hexagon">
                <a:avLst/>
              </a:prstGeom>
              <a:solidFill>
                <a:srgbClr val="F304F2"/>
              </a:solidFill>
              <a:ln w="25400">
                <a:solidFill>
                  <a:srgbClr val="01030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1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23225"/>
              </p:ext>
            </p:extLst>
          </p:nvPr>
        </p:nvGraphicFramePr>
        <p:xfrm>
          <a:off x="5992174" y="268067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4032"/>
              </p:ext>
            </p:extLst>
          </p:nvPr>
        </p:nvGraphicFramePr>
        <p:xfrm>
          <a:off x="5992174" y="2678268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33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 need to alter the underlying decomposition.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Load-imbalance present: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 MPI processes have 9 elements, whereas 1 MPI process has 5 elements.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6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43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9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9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15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727FC-E7B3-F0E5-A087-30951846B46F}"/>
              </a:ext>
            </a:extLst>
          </p:cNvPr>
          <p:cNvSpPr txBox="1"/>
          <p:nvPr/>
        </p:nvSpPr>
        <p:spPr>
          <a:xfrm>
            <a:off x="3877340" y="2040522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latin typeface="+mj-lt"/>
              </a:rPr>
              <a:t>Basic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22682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84022"/>
              </p:ext>
            </p:extLst>
          </p:nvPr>
        </p:nvGraphicFramePr>
        <p:xfrm>
          <a:off x="5992174" y="268067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382"/>
              </p:ext>
            </p:extLst>
          </p:nvPr>
        </p:nvGraphicFramePr>
        <p:xfrm>
          <a:off x="5992174" y="2678262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9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3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73769" y="2372927"/>
            <a:ext cx="5250494" cy="4066589"/>
          </a:xfrm>
          <a:noFill/>
        </p:spPr>
        <p:txBody>
          <a:bodyPr anchor="t"/>
          <a:lstStyle/>
          <a:p>
            <a:pPr marL="283457" lvl="2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MPI process is assigned 8 elements.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Hindered data locality as elements are rarely consecutive.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4037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50660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21937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93213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9383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22109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BAA4-2472-9756-6E08-3903D36E1DE1}"/>
              </a:ext>
            </a:extLst>
          </p:cNvPr>
          <p:cNvSpPr txBox="1"/>
          <p:nvPr/>
        </p:nvSpPr>
        <p:spPr>
          <a:xfrm>
            <a:off x="3877340" y="2036615"/>
            <a:ext cx="44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latin typeface="+mj-lt"/>
              </a:rPr>
              <a:t>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11889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4" y="433907"/>
            <a:ext cx="10515601" cy="1327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49BA-61AA-98E7-A571-39897AEE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5" r="-2" b="-2"/>
          <a:stretch/>
        </p:blipFill>
        <p:spPr bwMode="auto">
          <a:xfrm>
            <a:off x="5370576" y="1"/>
            <a:ext cx="6821424" cy="336498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BE013430-C9C8-77A5-8D7F-7C818553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21126" b="1"/>
          <a:stretch/>
        </p:blipFill>
        <p:spPr bwMode="auto">
          <a:xfrm>
            <a:off x="5370576" y="3492999"/>
            <a:ext cx="6821424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733565" y="3361725"/>
            <a:ext cx="4637011" cy="1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Mesh-Based</a:t>
            </a:r>
          </a:p>
          <a:p>
            <a:r>
              <a:rPr lang="en-US" sz="40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43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DD078CF-8BB4-2DAF-0C11-D8B728C9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49261"/>
              </p:ext>
            </p:extLst>
          </p:nvPr>
        </p:nvGraphicFramePr>
        <p:xfrm>
          <a:off x="5992174" y="267358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7DEBAC-A3A5-0875-CB4F-1208C05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6578"/>
              </p:ext>
            </p:extLst>
          </p:nvPr>
        </p:nvGraphicFramePr>
        <p:xfrm>
          <a:off x="5992174" y="2671174"/>
          <a:ext cx="3454188" cy="34842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5698">
                  <a:extLst>
                    <a:ext uri="{9D8B030D-6E8A-4147-A177-3AD203B41FA5}">
                      <a16:colId xmlns:a16="http://schemas.microsoft.com/office/drawing/2014/main" val="3239292189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2056207601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1355250608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757260952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3864858205"/>
                    </a:ext>
                  </a:extLst>
                </a:gridCol>
                <a:gridCol w="575698">
                  <a:extLst>
                    <a:ext uri="{9D8B030D-6E8A-4147-A177-3AD203B41FA5}">
                      <a16:colId xmlns:a16="http://schemas.microsoft.com/office/drawing/2014/main" val="551122788"/>
                    </a:ext>
                  </a:extLst>
                </a:gridCol>
              </a:tblGrid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3500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12387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28329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8904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3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6132"/>
                  </a:ext>
                </a:extLst>
              </a:tr>
              <a:tr h="580712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2650" marR="122650" marT="61325" marB="61325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61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Load Balancing: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little less Trivial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89992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E859C-9BEB-E757-505F-EF62671C4ACE}"/>
              </a:ext>
            </a:extLst>
          </p:cNvPr>
          <p:cNvGrpSpPr/>
          <p:nvPr/>
        </p:nvGrpSpPr>
        <p:grpSpPr>
          <a:xfrm>
            <a:off x="9654041" y="3843572"/>
            <a:ext cx="1729502" cy="369332"/>
            <a:chOff x="9660263" y="3565222"/>
            <a:chExt cx="172950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3619F-71A3-B539-D7DC-1130B4CB412C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6AE176-5545-8F87-1EFD-1A802FA95AA9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0343D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00250-338B-56D4-0C74-891150EA85A8}"/>
              </a:ext>
            </a:extLst>
          </p:cNvPr>
          <p:cNvGrpSpPr/>
          <p:nvPr/>
        </p:nvGrpSpPr>
        <p:grpSpPr>
          <a:xfrm>
            <a:off x="9654041" y="4614849"/>
            <a:ext cx="1729502" cy="369332"/>
            <a:chOff x="9660263" y="3565222"/>
            <a:chExt cx="172950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4FC02-4887-59EB-DCC9-4FBE2AC39E1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989C80-75C3-E7FE-AC5B-4188BC908D5A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rgbClr val="DA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A43AF0-5B5D-945B-D8DD-5850F2464D56}"/>
              </a:ext>
            </a:extLst>
          </p:cNvPr>
          <p:cNvGrpSpPr/>
          <p:nvPr/>
        </p:nvGrpSpPr>
        <p:grpSpPr>
          <a:xfrm>
            <a:off x="9654041" y="5386125"/>
            <a:ext cx="1729502" cy="369332"/>
            <a:chOff x="9660263" y="3565222"/>
            <a:chExt cx="172950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5862F2-5E4C-DA25-4072-53ECFC9909E9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73ECDC9-B433-9D06-28D3-67825E600F74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6FF5A-6730-4DD6-E243-08510E58C4FB}"/>
              </a:ext>
            </a:extLst>
          </p:cNvPr>
          <p:cNvGrpSpPr/>
          <p:nvPr/>
        </p:nvGrpSpPr>
        <p:grpSpPr>
          <a:xfrm>
            <a:off x="9654041" y="3072295"/>
            <a:ext cx="1729502" cy="369332"/>
            <a:chOff x="9660263" y="3565222"/>
            <a:chExt cx="172950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2C1AB-7804-8958-E0F5-30FDCDD0E320}"/>
                </a:ext>
              </a:extLst>
            </p:cNvPr>
            <p:cNvSpPr txBox="1"/>
            <p:nvPr/>
          </p:nvSpPr>
          <p:spPr>
            <a:xfrm>
              <a:off x="9988406" y="3565222"/>
              <a:ext cx="140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Partition 0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E5AD6B-7C29-2707-7762-63AE5443DB58}"/>
                </a:ext>
              </a:extLst>
            </p:cNvPr>
            <p:cNvSpPr/>
            <p:nvPr/>
          </p:nvSpPr>
          <p:spPr>
            <a:xfrm>
              <a:off x="9660263" y="3579670"/>
              <a:ext cx="328143" cy="34043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6530EF0-7411-E1E3-E655-B28EEDA59061}"/>
              </a:ext>
            </a:extLst>
          </p:cNvPr>
          <p:cNvSpPr/>
          <p:nvPr/>
        </p:nvSpPr>
        <p:spPr>
          <a:xfrm>
            <a:off x="9660263" y="5415021"/>
            <a:ext cx="328143" cy="3404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D7A21-42D6-EB8A-5D38-CDC05F674DD0}"/>
              </a:ext>
            </a:extLst>
          </p:cNvPr>
          <p:cNvSpPr txBox="1"/>
          <p:nvPr/>
        </p:nvSpPr>
        <p:spPr>
          <a:xfrm>
            <a:off x="3414823" y="2036615"/>
            <a:ext cx="53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noFill/>
                <a:latin typeface="+mj-lt"/>
              </a:rPr>
              <a:t>Advanced Partitioning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 txBox="1">
            <a:spLocks/>
          </p:cNvSpPr>
          <p:nvPr/>
        </p:nvSpPr>
        <p:spPr>
          <a:xfrm>
            <a:off x="473766" y="2372927"/>
            <a:ext cx="5849060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Every PE has an identical number of elements (8).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Most elements are consecutive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More complex.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Takes more time to complete.</a:t>
            </a:r>
          </a:p>
        </p:txBody>
      </p:sp>
    </p:spTree>
    <p:extLst>
      <p:ext uri="{BB962C8B-B14F-4D97-AF65-F5344CB8AC3E}">
        <p14:creationId xmlns:p14="http://schemas.microsoft.com/office/powerpoint/2010/main" val="42362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Structured Meshes: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84EC4B-BF1F-8051-2D8E-D2C938D88535}"/>
              </a:ext>
            </a:extLst>
          </p:cNvPr>
          <p:cNvSpPr txBox="1">
            <a:spLocks/>
          </p:cNvSpPr>
          <p:nvPr/>
        </p:nvSpPr>
        <p:spPr>
          <a:xfrm>
            <a:off x="711549" y="2372927"/>
            <a:ext cx="10768903" cy="4066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Pros</a:t>
            </a:r>
          </a:p>
          <a:p>
            <a:pPr marL="626357" lvl="2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Structured meshes have interesting properties that make their storage in memory and indexing, among other aspects, convenient.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626357" lvl="2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However, many real world meshes are more complex and do not decompose into a structured mesh.</a:t>
            </a:r>
          </a:p>
        </p:txBody>
      </p:sp>
    </p:spTree>
    <p:extLst>
      <p:ext uri="{BB962C8B-B14F-4D97-AF65-F5344CB8AC3E}">
        <p14:creationId xmlns:p14="http://schemas.microsoft.com/office/powerpoint/2010/main" val="10903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A2B7-4049-8C91-1C2D-07AA6D4D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Unstructured Meshes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46829" y="513552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46829" y="249642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6F33388C-A70C-C721-A448-D7E2D58E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11826" r="55987" b="25827"/>
          <a:stretch/>
        </p:blipFill>
        <p:spPr bwMode="auto">
          <a:xfrm>
            <a:off x="741680" y="2158449"/>
            <a:ext cx="2743200" cy="4262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947FC-D21C-26D4-482B-85628E0F6809}"/>
              </a:ext>
            </a:extLst>
          </p:cNvPr>
          <p:cNvSpPr txBox="1"/>
          <p:nvPr/>
        </p:nvSpPr>
        <p:spPr>
          <a:xfrm>
            <a:off x="7868891" y="3815978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CFCF00"/>
            </a:solidFill>
          </a:ln>
          <a:effectLst>
            <a:glow rad="381000">
              <a:srgbClr val="CFCF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adaptive meshes?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10561-923C-29E5-38E8-0FD26D433582}"/>
              </a:ext>
            </a:extLst>
          </p:cNvPr>
          <p:cNvGrpSpPr/>
          <p:nvPr/>
        </p:nvGrpSpPr>
        <p:grpSpPr>
          <a:xfrm>
            <a:off x="295392" y="2158449"/>
            <a:ext cx="7289167" cy="4347898"/>
            <a:chOff x="295392" y="2158449"/>
            <a:chExt cx="7289167" cy="4347898"/>
          </a:xfrm>
        </p:grpSpPr>
        <p:pic>
          <p:nvPicPr>
            <p:cNvPr id="51202" name="Picture 2" descr="JSM colored with C P and x = 3.5 m slice of wing wake mesh. | Download  Scientific Diagram">
              <a:extLst>
                <a:ext uri="{FF2B5EF4-FFF2-40B4-BE49-F238E27FC236}">
                  <a16:creationId xmlns:a16="http://schemas.microsoft.com/office/drawing/2014/main" id="{EF9107DA-2719-557C-1A06-EDDF65C3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72" y="2158449"/>
              <a:ext cx="7251387" cy="426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E99-3EED-81D0-16DB-74BDF5F906B3}"/>
                </a:ext>
              </a:extLst>
            </p:cNvPr>
            <p:cNvSpPr txBox="1"/>
            <p:nvPr/>
          </p:nvSpPr>
          <p:spPr>
            <a:xfrm>
              <a:off x="295392" y="6137015"/>
              <a:ext cx="284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Source: NASA FUND3D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1658620" y="2346716"/>
            <a:ext cx="8874760" cy="36198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Clr>
                <a:srgbClr val="FFC000"/>
              </a:buClr>
              <a:buNone/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 general,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6600" dirty="0">
                <a:solidFill>
                  <a:srgbClr val="FF0000"/>
                </a:solidFill>
                <a:latin typeface="+mj-lt"/>
              </a:rPr>
              <a:t>user is responsible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for partitioning!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7C378C-F9B0-9B25-E3D3-E9DA0728B730}"/>
              </a:ext>
            </a:extLst>
          </p:cNvPr>
          <p:cNvSpPr txBox="1">
            <a:spLocks/>
          </p:cNvSpPr>
          <p:nvPr/>
        </p:nvSpPr>
        <p:spPr>
          <a:xfrm>
            <a:off x="741680" y="492592"/>
            <a:ext cx="10500989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                         Hard.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Partitioning: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Potential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445A76-C360-ADED-B8B4-C2C4FBC8EC19}"/>
              </a:ext>
            </a:extLst>
          </p:cNvPr>
          <p:cNvSpPr txBox="1">
            <a:spLocks/>
          </p:cNvSpPr>
          <p:nvPr/>
        </p:nvSpPr>
        <p:spPr>
          <a:xfrm>
            <a:off x="809414" y="5195269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4FCFC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Advanced partitioning strategies exist. ParMETIS is a common solution (Sec. V).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E160A1-22BD-23AA-8D72-719678C95A41}"/>
              </a:ext>
            </a:extLst>
          </p:cNvPr>
          <p:cNvSpPr txBox="1">
            <a:spLocks/>
          </p:cNvSpPr>
          <p:nvPr/>
        </p:nvSpPr>
        <p:spPr>
          <a:xfrm>
            <a:off x="809414" y="2346716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MPI_Dims_create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FCD72A3-C502-7A18-E9FC-A8EB6BCAB7AA}"/>
              </a:ext>
            </a:extLst>
          </p:cNvPr>
          <p:cNvSpPr txBox="1">
            <a:spLocks/>
          </p:cNvSpPr>
          <p:nvPr/>
        </p:nvSpPr>
        <p:spPr>
          <a:xfrm>
            <a:off x="809414" y="3731008"/>
            <a:ext cx="7040880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Morton-code orderings.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A786-6938-77DD-67A3-1FA6F1B8C3F4}"/>
              </a:ext>
            </a:extLst>
          </p:cNvPr>
          <p:cNvSpPr txBox="1"/>
          <p:nvPr/>
        </p:nvSpPr>
        <p:spPr>
          <a:xfrm>
            <a:off x="7850295" y="5186249"/>
            <a:ext cx="3328785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fully unstructured meshes?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7C794-DDAF-C3D8-5F50-1841327B6BC5}"/>
              </a:ext>
            </a:extLst>
          </p:cNvPr>
          <p:cNvSpPr txBox="1"/>
          <p:nvPr/>
        </p:nvSpPr>
        <p:spPr>
          <a:xfrm>
            <a:off x="7850294" y="3766483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008A3E"/>
            </a:solidFill>
          </a:ln>
          <a:effectLst>
            <a:glow rad="381000">
              <a:srgbClr val="00B05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octree unstructured meshes?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EF44-2A51-65A3-B0F0-08FBC80FEE40}"/>
              </a:ext>
            </a:extLst>
          </p:cNvPr>
          <p:cNvSpPr txBox="1"/>
          <p:nvPr/>
        </p:nvSpPr>
        <p:spPr>
          <a:xfrm>
            <a:off x="7850294" y="2346716"/>
            <a:ext cx="3328786" cy="830997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Partitioning Cartesian meshes?</a:t>
            </a:r>
          </a:p>
        </p:txBody>
      </p:sp>
    </p:spTree>
    <p:extLst>
      <p:ext uri="{BB962C8B-B14F-4D97-AF65-F5344CB8AC3E}">
        <p14:creationId xmlns:p14="http://schemas.microsoft.com/office/powerpoint/2010/main" val="2673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What?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57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What is it?</a:t>
            </a:r>
          </a:p>
          <a:p>
            <a:pPr marL="576058" lvl="3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virtual topology is the arrangement of MPI processes.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rgbClr val="09FA80"/>
                </a:solidFill>
                <a:latin typeface="+mj-lt"/>
              </a:rPr>
              <a:t>Why is it useful?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Provide convenient and intuitive constructions, e.g.,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finding ranks with shifts in a Cartesian virtual topology.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Inform the MPI runtime of the communications patterns, which can be leveraged by the underlying runtime to improve the placement of MPI processes to hardware.</a:t>
            </a:r>
          </a:p>
          <a:p>
            <a:pPr marL="283457" lvl="2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VirTops are not required (c.f.: do communications yourself), but</a:t>
            </a:r>
          </a:p>
          <a:p>
            <a:pPr marL="918958" lvl="3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Simplifies writing of code.</a:t>
            </a:r>
          </a:p>
        </p:txBody>
      </p:sp>
    </p:spTree>
    <p:extLst>
      <p:ext uri="{BB962C8B-B14F-4D97-AF65-F5344CB8AC3E}">
        <p14:creationId xmlns:p14="http://schemas.microsoft.com/office/powerpoint/2010/main" val="36063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Factors to consider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501D00-90D3-150C-2834-AEA770009938}"/>
              </a:ext>
            </a:extLst>
          </p:cNvPr>
          <p:cNvSpPr txBox="1">
            <a:spLocks/>
          </p:cNvSpPr>
          <p:nvPr/>
        </p:nvSpPr>
        <p:spPr>
          <a:xfrm>
            <a:off x="606913" y="1275907"/>
            <a:ext cx="11277258" cy="5429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contains one thread, which is eventually run by a hardware thread.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hardware threads may be on the same core.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caches may be shared by multiple cores (typically, L3).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cores may belong to the same processor and thus access the same memory module(s) (c.f.: NUMA region).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processors may be on different nodes.</a:t>
            </a:r>
          </a:p>
          <a:p>
            <a:pPr marL="626357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Certain nodes may be on different racks.</a:t>
            </a:r>
          </a:p>
          <a:p>
            <a:pPr marL="283457" lvl="2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 to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 “Why is it useful?”</a:t>
            </a:r>
          </a:p>
          <a:p>
            <a:pPr marL="1033258" lvl="3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By declaring a virtual topology, the MPI runtime environment has extra information to leverage for a </a:t>
            </a:r>
            <a:r>
              <a:rPr lang="en-US" sz="2400" dirty="0">
                <a:solidFill>
                  <a:srgbClr val="09FA80"/>
                </a:solidFill>
                <a:latin typeface="+mj-lt"/>
              </a:rPr>
              <a:t>more efficient placement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9536-4830-171A-744A-F2E06DE9321A}"/>
              </a:ext>
            </a:extLst>
          </p:cNvPr>
          <p:cNvSpPr txBox="1"/>
          <p:nvPr/>
        </p:nvSpPr>
        <p:spPr>
          <a:xfrm>
            <a:off x="3414823" y="6085598"/>
            <a:ext cx="5362354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96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Cartesian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1701111" y="1739652"/>
            <a:ext cx="8789778" cy="4841800"/>
            <a:chOff x="380311" y="1974562"/>
            <a:chExt cx="7653867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380311" y="1974562"/>
              <a:ext cx="7653867" cy="1207111"/>
              <a:chOff x="1998133" y="1551223"/>
              <a:chExt cx="7653867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380311" y="3479051"/>
              <a:ext cx="7653867" cy="1207113"/>
              <a:chOff x="1998133" y="1551223"/>
              <a:chExt cx="7653867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1998133" y="2058210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380311" y="4983541"/>
              <a:ext cx="7653867" cy="1207111"/>
              <a:chOff x="1998133" y="1551223"/>
              <a:chExt cx="7653867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1998133" y="2058208"/>
                <a:ext cx="7653867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Cartesian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MPI_Cart_create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0" y="2288907"/>
            <a:ext cx="4444483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MPI_Cart_create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Cartesian topology 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A1839-BEE9-C6DC-E4D8-E747C8E2CCE8}"/>
              </a:ext>
            </a:extLst>
          </p:cNvPr>
          <p:cNvSpPr txBox="1"/>
          <p:nvPr/>
        </p:nvSpPr>
        <p:spPr>
          <a:xfrm>
            <a:off x="4444484" y="2288907"/>
            <a:ext cx="7747516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Input communicator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# of dimensions of Cartesian grid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//[in] Array[ndims] specifying # of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processes in each dimension.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Array[ndims] specifying whether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the grid is periodic in each dim.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//[in] Flag indicating ranking be reordered.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//[out] Communicator with new Cartesian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topology (handle).</a:t>
            </a:r>
          </a:p>
        </p:txBody>
      </p:sp>
    </p:spTree>
    <p:extLst>
      <p:ext uri="{BB962C8B-B14F-4D97-AF65-F5344CB8AC3E}">
        <p14:creationId xmlns:p14="http://schemas.microsoft.com/office/powerpoint/2010/main" val="15172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MPI_Dims_create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02111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Creates a division of processors in a Cartesian grid.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E34CFE-9518-9B3D-A791-65D7593E23E9}"/>
              </a:ext>
            </a:extLst>
          </p:cNvPr>
          <p:cNvGrpSpPr/>
          <p:nvPr/>
        </p:nvGrpSpPr>
        <p:grpSpPr>
          <a:xfrm>
            <a:off x="215901" y="1738562"/>
            <a:ext cx="11760199" cy="1938992"/>
            <a:chOff x="0" y="2288907"/>
            <a:chExt cx="11760199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62784C-D622-502E-CA52-FD3A0AD0EEDF}"/>
                </a:ext>
              </a:extLst>
            </p:cNvPr>
            <p:cNvSpPr txBox="1"/>
            <p:nvPr/>
          </p:nvSpPr>
          <p:spPr>
            <a:xfrm>
              <a:off x="0" y="2288907"/>
              <a:ext cx="3615267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MPI_Dims_create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nnodes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ndims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dims[]</a:t>
              </a: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0A164-702C-1455-78BC-BADC854E6F7C}"/>
                </a:ext>
              </a:extLst>
            </p:cNvPr>
            <p:cNvSpPr txBox="1"/>
            <p:nvPr/>
          </p:nvSpPr>
          <p:spPr>
            <a:xfrm>
              <a:off x="3615266" y="2288907"/>
              <a:ext cx="8144933" cy="1938992"/>
            </a:xfrm>
            <a:prstGeom prst="rect">
              <a:avLst/>
            </a:prstGeom>
            <a:solidFill>
              <a:srgbClr val="1F1F1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//[in] Number of nodes in a grid.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//[in] Number of Cartesian Topology dimensions.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//[out] Integer array of size ndims specifying</a:t>
              </a:r>
              <a:b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     the number of nodes in each dimension.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AE43694-D99D-3C61-D8F4-50A0E7FD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74413"/>
              </p:ext>
            </p:extLst>
          </p:nvPr>
        </p:nvGraphicFramePr>
        <p:xfrm>
          <a:off x="1562100" y="4644491"/>
          <a:ext cx="9067800" cy="20775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439757053"/>
                    </a:ext>
                  </a:extLst>
                </a:gridCol>
                <a:gridCol w="4097574">
                  <a:extLst>
                    <a:ext uri="{9D8B030D-6E8A-4147-A177-3AD203B41FA5}">
                      <a16:colId xmlns:a16="http://schemas.microsoft.com/office/drawing/2014/main" val="4214784412"/>
                    </a:ext>
                  </a:extLst>
                </a:gridCol>
                <a:gridCol w="2658826">
                  <a:extLst>
                    <a:ext uri="{9D8B030D-6E8A-4147-A177-3AD203B41FA5}">
                      <a16:colId xmlns:a16="http://schemas.microsoft.com/office/drawing/2014/main" val="1126865527"/>
                    </a:ext>
                  </a:extLst>
                </a:gridCol>
              </a:tblGrid>
              <a:tr h="41550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before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Function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dims on return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10979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MPI_Dims_create (6,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(3, 2)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67015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2,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(7, 1)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145781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(6,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(2, 3, 1)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679312"/>
                  </a:ext>
                </a:extLst>
              </a:tr>
              <a:tr h="415507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(0, 3, 0)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MPI_Dims_create (7, 3, dims);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Erroneous call</a:t>
                      </a:r>
                    </a:p>
                  </a:txBody>
                  <a:tcPr marL="102454" marR="102454" marT="51227" marB="5122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338130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785E62A8-84F7-783F-9C5E-3AFBB8D729AC}"/>
              </a:ext>
            </a:extLst>
          </p:cNvPr>
          <p:cNvSpPr txBox="1">
            <a:spLocks/>
          </p:cNvSpPr>
          <p:nvPr/>
        </p:nvSpPr>
        <p:spPr>
          <a:xfrm>
            <a:off x="522217" y="3684172"/>
            <a:ext cx="11147566" cy="80403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57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14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15" indent="-28574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498" indent="-28574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357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Nonzero values in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sets the number of processes required in that direction.</a:t>
            </a:r>
          </a:p>
          <a:p>
            <a:pPr marL="576058" lvl="3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 WARNING: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make sure </a:t>
            </a:r>
            <a:r>
              <a:rPr lang="en-US" sz="2400" dirty="0">
                <a:solidFill>
                  <a:srgbClr val="9CDCFE"/>
                </a:solidFill>
                <a:latin typeface="+mj-lt"/>
              </a:rPr>
              <a:t>dims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is set to 0 before the call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CDACA-7B58-7FA5-E254-EE69FD17B0A6}"/>
              </a:ext>
            </a:extLst>
          </p:cNvPr>
          <p:cNvSpPr txBox="1"/>
          <p:nvPr/>
        </p:nvSpPr>
        <p:spPr>
          <a:xfrm>
            <a:off x="7831667" y="313979"/>
            <a:ext cx="4126329" cy="461665"/>
          </a:xfrm>
          <a:prstGeom prst="rect">
            <a:avLst/>
          </a:prstGeom>
          <a:solidFill>
            <a:srgbClr val="010306"/>
          </a:solidFill>
          <a:ln w="50800">
            <a:solidFill>
              <a:srgbClr val="FFC000"/>
            </a:solidFill>
          </a:ln>
          <a:effectLst>
            <a:glow rad="381000">
              <a:srgbClr val="FFC00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Partitions Cartesian meshes.</a:t>
            </a:r>
          </a:p>
        </p:txBody>
      </p:sp>
    </p:spTree>
    <p:extLst>
      <p:ext uri="{BB962C8B-B14F-4D97-AF65-F5344CB8AC3E}">
        <p14:creationId xmlns:p14="http://schemas.microsoft.com/office/powerpoint/2010/main" val="31342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569660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407830" y="3904835"/>
            <a:ext cx="4743254" cy="2062103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coords[2]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{1,2};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rank = 6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801125" y="1275125"/>
            <a:ext cx="10515601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9FA80"/>
                </a:solidFill>
              </a:rPr>
              <a:t>MPI_Cart_rank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800" dirty="0">
                <a:solidFill>
                  <a:srgbClr val="09FA80"/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Determines process rank in communicator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			given Cartesian location.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03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407830" y="2194279"/>
            <a:ext cx="4157132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maxdims,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coords[]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14CC02-3343-F3BC-A176-665907713470}"/>
              </a:ext>
            </a:extLst>
          </p:cNvPr>
          <p:cNvSpPr txBox="1"/>
          <p:nvPr/>
        </p:nvSpPr>
        <p:spPr>
          <a:xfrm>
            <a:off x="394800" y="4164099"/>
            <a:ext cx="4743254" cy="2431435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int rank = 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6,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2;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MPI_Cart_coords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rank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9FA8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maxdims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9FA80"/>
                </a:solidFill>
                <a:latin typeface="Consolas" panose="020B0609020204030204" pitchFamily="49" charset="0"/>
              </a:rPr>
              <a:t>&gt;&gt; coords[] = {1,2} 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MPI_Cart_coords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Determines process coords in Cartesian topology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     given rank in group.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0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0960A65-6CA6-F8D0-6206-CC83D8EB0D6A}"/>
              </a:ext>
            </a:extLst>
          </p:cNvPr>
          <p:cNvSpPr txBox="1"/>
          <p:nvPr/>
        </p:nvSpPr>
        <p:spPr>
          <a:xfrm>
            <a:off x="238495" y="2194279"/>
            <a:ext cx="4881725" cy="230832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MPI_Cart_shift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MPI_Comm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comm_cart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displacement,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*rank_source,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*rank_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59548-7555-1FA4-E212-17F5D7D09FDF}"/>
              </a:ext>
            </a:extLst>
          </p:cNvPr>
          <p:cNvSpPr txBox="1"/>
          <p:nvPr/>
        </p:nvSpPr>
        <p:spPr>
          <a:xfrm>
            <a:off x="238495" y="4673698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3279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1387C7-A089-A654-54CB-B7944C2E8C9D}"/>
              </a:ext>
            </a:extLst>
          </p:cNvPr>
          <p:cNvCxnSpPr>
            <a:cxnSpLocks/>
          </p:cNvCxnSpPr>
          <p:nvPr/>
        </p:nvCxnSpPr>
        <p:spPr>
          <a:xfrm>
            <a:off x="2792363" y="3124596"/>
            <a:ext cx="0" cy="2743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ooks outline">
            <a:extLst>
              <a:ext uri="{FF2B5EF4-FFF2-40B4-BE49-F238E27FC236}">
                <a16:creationId xmlns:a16="http://schemas.microsoft.com/office/drawing/2014/main" id="{03EF2E8C-8C68-06CD-BC03-F736C142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442" y="2788817"/>
            <a:ext cx="2896530" cy="289653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4FCFC"/>
                </a:solidFill>
              </a:rPr>
              <a:t>Virtual Topology: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Cartesian  Mapping Functions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4FD94-BF69-F7E2-EEE1-4756079CB0E2}"/>
              </a:ext>
            </a:extLst>
          </p:cNvPr>
          <p:cNvGrpSpPr/>
          <p:nvPr/>
        </p:nvGrpSpPr>
        <p:grpSpPr>
          <a:xfrm>
            <a:off x="5354614" y="2354756"/>
            <a:ext cx="6529557" cy="3609652"/>
            <a:chOff x="867964" y="1974562"/>
            <a:chExt cx="6657985" cy="421609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5DC69-39E6-E6F9-A317-46B147973D3A}"/>
                </a:ext>
              </a:extLst>
            </p:cNvPr>
            <p:cNvCxnSpPr>
              <a:cxnSpLocks/>
              <a:stCxn id="10" idx="4"/>
              <a:endCxn id="32" idx="0"/>
            </p:cNvCxnSpPr>
            <p:nvPr/>
          </p:nvCxnSpPr>
          <p:spPr>
            <a:xfrm>
              <a:off x="500378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C840B9-8D0E-0DE6-73F9-01BE31E62E1A}"/>
                </a:ext>
              </a:extLst>
            </p:cNvPr>
            <p:cNvCxnSpPr>
              <a:cxnSpLocks/>
              <a:stCxn id="6" idx="4"/>
              <a:endCxn id="29" idx="0"/>
            </p:cNvCxnSpPr>
            <p:nvPr/>
          </p:nvCxnSpPr>
          <p:spPr>
            <a:xfrm>
              <a:off x="6596864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6C4606-764F-55A0-7B1E-45CF1AE1B573}"/>
                </a:ext>
              </a:extLst>
            </p:cNvPr>
            <p:cNvCxnSpPr>
              <a:cxnSpLocks/>
              <a:stCxn id="9" idx="4"/>
              <a:endCxn id="31" idx="0"/>
            </p:cNvCxnSpPr>
            <p:nvPr/>
          </p:nvCxnSpPr>
          <p:spPr>
            <a:xfrm>
              <a:off x="341070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31D42-9D6C-2BAA-A81D-EB2394AFCA6F}"/>
                </a:ext>
              </a:extLst>
            </p:cNvPr>
            <p:cNvCxnSpPr>
              <a:stCxn id="8" idx="4"/>
              <a:endCxn id="30" idx="0"/>
            </p:cNvCxnSpPr>
            <p:nvPr/>
          </p:nvCxnSpPr>
          <p:spPr>
            <a:xfrm>
              <a:off x="1817625" y="2990562"/>
              <a:ext cx="0" cy="199297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D7B8F-54C6-617A-D3EF-BEFBECBAFFFA}"/>
                </a:ext>
              </a:extLst>
            </p:cNvPr>
            <p:cNvGrpSpPr/>
            <p:nvPr/>
          </p:nvGrpSpPr>
          <p:grpSpPr>
            <a:xfrm>
              <a:off x="867964" y="1974562"/>
              <a:ext cx="6657978" cy="1207111"/>
              <a:chOff x="2485786" y="1551223"/>
              <a:chExt cx="6657978" cy="120711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7CA462-7005-B154-1681-5DFE50120149}"/>
                  </a:ext>
                </a:extLst>
              </p:cNvPr>
              <p:cNvSpPr/>
              <p:nvPr/>
            </p:nvSpPr>
            <p:spPr>
              <a:xfrm>
                <a:off x="2485786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3FB04A7-D2A3-81BD-E85E-62B38E8C8A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0CD3591-D661-C691-6775-F6C1B847EB90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[0][3]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3C4511E-736E-6393-32BA-3AEA38CFF67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0</a:t>
                  </a:r>
                </a:p>
                <a:p>
                  <a:pPr algn="ctr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</a:rPr>
                    <a:t>[0][0]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05F6E42-995A-175D-6B57-F0F2D360A018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[0][1]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8BE490-96B4-4F94-B3C1-8449D16976D3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2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[0][2]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F9746-E03C-15F0-3FD9-79DC43471588}"/>
                </a:ext>
              </a:extLst>
            </p:cNvPr>
            <p:cNvGrpSpPr/>
            <p:nvPr/>
          </p:nvGrpSpPr>
          <p:grpSpPr>
            <a:xfrm>
              <a:off x="867971" y="3479051"/>
              <a:ext cx="6657978" cy="1207113"/>
              <a:chOff x="2485793" y="1551223"/>
              <a:chExt cx="6657978" cy="120711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367144-5142-1123-69E6-B74764807728}"/>
                  </a:ext>
                </a:extLst>
              </p:cNvPr>
              <p:cNvSpPr/>
              <p:nvPr/>
            </p:nvSpPr>
            <p:spPr>
              <a:xfrm>
                <a:off x="2485793" y="2058209"/>
                <a:ext cx="6657978" cy="700127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5983A9D-D59A-D5E8-9A07-E0D539580217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CFFAF7-0B4F-6835-316C-62BD06CA5BD6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7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[1][3]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313720-295F-D180-6D93-271F3AE20D5A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4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[1][0]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DB8F4C-DF0F-83D6-EE63-38F26DF2406F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[1][1]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01CB2EE-0084-9651-5927-779097707B1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38100">
                  <a:solidFill>
                    <a:srgbClr val="09FA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6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[1][2]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52615A-C452-9248-A2A4-733B8B98685A}"/>
                </a:ext>
              </a:extLst>
            </p:cNvPr>
            <p:cNvGrpSpPr/>
            <p:nvPr/>
          </p:nvGrpSpPr>
          <p:grpSpPr>
            <a:xfrm>
              <a:off x="867971" y="4983541"/>
              <a:ext cx="6657978" cy="1207111"/>
              <a:chOff x="2485793" y="1551223"/>
              <a:chExt cx="6657978" cy="12071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46F933-F81C-2B29-8DFC-F6C22349BFBA}"/>
                  </a:ext>
                </a:extLst>
              </p:cNvPr>
              <p:cNvSpPr/>
              <p:nvPr/>
            </p:nvSpPr>
            <p:spPr>
              <a:xfrm>
                <a:off x="2485793" y="2058208"/>
                <a:ext cx="6657978" cy="70012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02B1ED4-BF38-8CFB-AA24-B527EF4F3D55}"/>
                  </a:ext>
                </a:extLst>
              </p:cNvPr>
              <p:cNvGrpSpPr/>
              <p:nvPr/>
            </p:nvGrpSpPr>
            <p:grpSpPr>
              <a:xfrm>
                <a:off x="2927447" y="1551223"/>
                <a:ext cx="5795239" cy="1016000"/>
                <a:chOff x="2736112" y="1551223"/>
                <a:chExt cx="5795239" cy="10160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AFAC73-418B-4CD8-6C71-846C9C4EA333}"/>
                    </a:ext>
                  </a:extLst>
                </p:cNvPr>
                <p:cNvSpPr/>
                <p:nvPr/>
              </p:nvSpPr>
              <p:spPr>
                <a:xfrm>
                  <a:off x="7515351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[2][3]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DE3471-680F-5738-C09A-3E7029AFFACF}"/>
                    </a:ext>
                  </a:extLst>
                </p:cNvPr>
                <p:cNvSpPr/>
                <p:nvPr/>
              </p:nvSpPr>
              <p:spPr>
                <a:xfrm>
                  <a:off x="273611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8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[2][0]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3647A1C-54E0-D922-9EB6-2D44062CC0B2}"/>
                    </a:ext>
                  </a:extLst>
                </p:cNvPr>
                <p:cNvSpPr/>
                <p:nvPr/>
              </p:nvSpPr>
              <p:spPr>
                <a:xfrm>
                  <a:off x="432919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9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[2][1]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AE8E47B-2C3F-4E2F-CA6A-0C569863A3DC}"/>
                    </a:ext>
                  </a:extLst>
                </p:cNvPr>
                <p:cNvSpPr/>
                <p:nvPr/>
              </p:nvSpPr>
              <p:spPr>
                <a:xfrm>
                  <a:off x="5922272" y="1551223"/>
                  <a:ext cx="1016000" cy="1016000"/>
                </a:xfrm>
                <a:prstGeom prst="ellipse">
                  <a:avLst/>
                </a:prstGeom>
                <a:solidFill>
                  <a:srgbClr val="1F1F1F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10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Biome"/>
                      <a:ea typeface="+mn-ea"/>
                      <a:cs typeface="+mn-cs"/>
                    </a:rPr>
                    <a:t>[2][2]</a:t>
                  </a:r>
                </a:p>
              </p:txBody>
            </p:sp>
          </p:grpSp>
        </p:grp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2D40F2A3-0537-C913-D36A-5731947432BA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MPI_Cart_shift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- Returns the shifted source and destination ranks,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			given a shift direction and amount.</a:t>
            </a:r>
            <a:endParaRPr lang="en-US" sz="2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69C46F-06F5-28AB-A175-A1389B0808B1}"/>
              </a:ext>
            </a:extLst>
          </p:cNvPr>
          <p:cNvSpPr>
            <a:spLocks noGrp="1"/>
          </p:cNvSpPr>
          <p:nvPr/>
        </p:nvSpPr>
        <p:spPr>
          <a:xfrm>
            <a:off x="238938" y="2210512"/>
            <a:ext cx="513586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0000"/>
                </a:solidFill>
              </a:rPr>
              <a:t>LEXICOGRAPHIC ORDERING </a:t>
            </a:r>
            <a:endParaRPr lang="en-US" sz="2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62D9E-981F-C785-B7F0-EA7215727A9C}"/>
              </a:ext>
            </a:extLst>
          </p:cNvPr>
          <p:cNvCxnSpPr>
            <a:cxnSpLocks/>
          </p:cNvCxnSpPr>
          <p:nvPr/>
        </p:nvCxnSpPr>
        <p:spPr>
          <a:xfrm>
            <a:off x="2795961" y="3066325"/>
            <a:ext cx="1836462" cy="652488"/>
          </a:xfrm>
          <a:prstGeom prst="straightConnector1">
            <a:avLst/>
          </a:prstGeom>
          <a:ln w="76200">
            <a:solidFill>
              <a:srgbClr val="09FA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41B521-D9C5-33D9-D6E6-3DAD1AD0C1BA}"/>
              </a:ext>
            </a:extLst>
          </p:cNvPr>
          <p:cNvCxnSpPr>
            <a:cxnSpLocks/>
          </p:cNvCxnSpPr>
          <p:nvPr/>
        </p:nvCxnSpPr>
        <p:spPr>
          <a:xfrm flipH="1">
            <a:off x="717693" y="3060538"/>
            <a:ext cx="2100350" cy="73017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54A3EB-FEB0-9986-CCAD-CC738B0E37B0}"/>
              </a:ext>
            </a:extLst>
          </p:cNvPr>
          <p:cNvSpPr txBox="1"/>
          <p:nvPr/>
        </p:nvSpPr>
        <p:spPr>
          <a:xfrm>
            <a:off x="4567098" y="352294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9FA80"/>
                </a:solidFill>
                <a:latin typeface="+mj-lt"/>
              </a:rPr>
              <a:t>+X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413B1-18B8-85AA-7B51-4E42F0083C94}"/>
              </a:ext>
            </a:extLst>
          </p:cNvPr>
          <p:cNvSpPr txBox="1"/>
          <p:nvPr/>
        </p:nvSpPr>
        <p:spPr>
          <a:xfrm>
            <a:off x="2395049" y="580078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+mj-lt"/>
              </a:rPr>
              <a:t>+Z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FCCEEF-F933-5964-702B-7461CD6E6671}"/>
              </a:ext>
            </a:extLst>
          </p:cNvPr>
          <p:cNvSpPr txBox="1"/>
          <p:nvPr/>
        </p:nvSpPr>
        <p:spPr>
          <a:xfrm>
            <a:off x="41066" y="3718813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FCFC"/>
                </a:solidFill>
                <a:latin typeface="+mj-lt"/>
              </a:rPr>
              <a:t>+Y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BD651-B4FB-1C39-19E5-3BE9C2478B4D}"/>
              </a:ext>
            </a:extLst>
          </p:cNvPr>
          <p:cNvSpPr txBox="1"/>
          <p:nvPr/>
        </p:nvSpPr>
        <p:spPr>
          <a:xfrm>
            <a:off x="3974896" y="4736486"/>
            <a:ext cx="4887007" cy="193899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: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US" sz="2200" dirty="0">
                <a:solidFill>
                  <a:srgbClr val="CCCCCC"/>
                </a:solidFill>
                <a:latin typeface="Consolas" panose="020B0609020204030204" pitchFamily="49" charset="0"/>
              </a:rPr>
              <a:t>Coordinate index of shift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[in]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displacement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0: upward shift, </a:t>
            </a:r>
            <a:b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&lt; 0: downward shift</a:t>
            </a:r>
          </a:p>
        </p:txBody>
      </p:sp>
    </p:spTree>
    <p:extLst>
      <p:ext uri="{BB962C8B-B14F-4D97-AF65-F5344CB8AC3E}">
        <p14:creationId xmlns:p14="http://schemas.microsoft.com/office/powerpoint/2010/main" val="299369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95163-C97D-1718-6084-C9147E1E4F50}"/>
              </a:ext>
            </a:extLst>
          </p:cNvPr>
          <p:cNvGrpSpPr/>
          <p:nvPr/>
        </p:nvGrpSpPr>
        <p:grpSpPr>
          <a:xfrm>
            <a:off x="7405230" y="3632342"/>
            <a:ext cx="4024770" cy="3043760"/>
            <a:chOff x="8347360" y="1024151"/>
            <a:chExt cx="4174840" cy="3157252"/>
          </a:xfrm>
        </p:grpSpPr>
        <p:pic>
          <p:nvPicPr>
            <p:cNvPr id="67592" name="Picture 8" descr="Image preview">
              <a:extLst>
                <a:ext uri="{FF2B5EF4-FFF2-40B4-BE49-F238E27FC236}">
                  <a16:creationId xmlns:a16="http://schemas.microsoft.com/office/drawing/2014/main" id="{80486DE8-4604-8C2B-78CD-4655415CB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6889" r="7084" b="2444"/>
            <a:stretch/>
          </p:blipFill>
          <p:spPr bwMode="auto">
            <a:xfrm>
              <a:off x="8347360" y="1024151"/>
              <a:ext cx="4174840" cy="315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590" name="Picture 6" descr="Image preview">
              <a:extLst>
                <a:ext uri="{FF2B5EF4-FFF2-40B4-BE49-F238E27FC236}">
                  <a16:creationId xmlns:a16="http://schemas.microsoft.com/office/drawing/2014/main" id="{B96C877D-D2F1-686E-1251-3937F7FBD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7889" r="7667" b="2222"/>
            <a:stretch/>
          </p:blipFill>
          <p:spPr bwMode="auto">
            <a:xfrm>
              <a:off x="8814948" y="2498176"/>
              <a:ext cx="1865819" cy="138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1AC1-D53D-2D17-E7DF-9BCD87FE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7588" name="Picture 4" descr="Rotating information around rows or columns of 2D cartesian process topology .">
            <a:extLst>
              <a:ext uri="{FF2B5EF4-FFF2-40B4-BE49-F238E27FC236}">
                <a16:creationId xmlns:a16="http://schemas.microsoft.com/office/drawing/2014/main" id="{54427FC9-6EC2-2424-474F-EA8CAC0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71" y="1105943"/>
            <a:ext cx="2289029" cy="23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Image preview">
            <a:extLst>
              <a:ext uri="{FF2B5EF4-FFF2-40B4-BE49-F238E27FC236}">
                <a16:creationId xmlns:a16="http://schemas.microsoft.com/office/drawing/2014/main" id="{BB2AD0CD-AFFE-A74E-41F6-72A96D3F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9034" r="8467" b="10138"/>
          <a:stretch/>
        </p:blipFill>
        <p:spPr bwMode="auto">
          <a:xfrm>
            <a:off x="1828334" y="-713794"/>
            <a:ext cx="8535333" cy="82855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yellow grid with blue and red squares&#10;&#10;Description automatically generated">
            <a:extLst>
              <a:ext uri="{FF2B5EF4-FFF2-40B4-BE49-F238E27FC236}">
                <a16:creationId xmlns:a16="http://schemas.microsoft.com/office/drawing/2014/main" id="{0F573985-987C-60C1-AF28-65B978B25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76" t="12434" r="14677" b="12223"/>
          <a:stretch/>
        </p:blipFill>
        <p:spPr>
          <a:xfrm>
            <a:off x="4077828" y="3637576"/>
            <a:ext cx="3016252" cy="3033292"/>
          </a:xfrm>
          <a:prstGeom prst="rect">
            <a:avLst/>
          </a:prstGeom>
        </p:spPr>
      </p:pic>
      <p:pic>
        <p:nvPicPr>
          <p:cNvPr id="67596" name="Picture 12" descr="Argonne's Mira Supercomputer to Retire After Years of Enabling  Groundbreaking Science">
            <a:extLst>
              <a:ext uri="{FF2B5EF4-FFF2-40B4-BE49-F238E27FC236}">
                <a16:creationId xmlns:a16="http://schemas.microsoft.com/office/drawing/2014/main" id="{88020D5A-FB03-3336-A04C-E388F9D5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" y="4853543"/>
            <a:ext cx="3661391" cy="18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EF10B4-A4F8-B87A-E3BD-42555D5F0CB4}"/>
              </a:ext>
            </a:extLst>
          </p:cNvPr>
          <p:cNvSpPr txBox="1"/>
          <p:nvPr/>
        </p:nvSpPr>
        <p:spPr>
          <a:xfrm>
            <a:off x="5061317" y="1560844"/>
            <a:ext cx="3530233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glow rad="9779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1 Million MPI Ranks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C943-12E3-20E8-1FB6-53A0827C0D4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02491" y="1157017"/>
            <a:ext cx="4584280" cy="41257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+mj-lt"/>
              </a:rPr>
              <a:t>Strong Scaling on ALCF Mira</a:t>
            </a:r>
          </a:p>
          <a:p>
            <a:r>
              <a:rPr lang="en-US" dirty="0">
                <a:latin typeface="+mj-lt"/>
              </a:rPr>
              <a:t>Taylor-Green Vortex</a:t>
            </a:r>
          </a:p>
          <a:p>
            <a:r>
              <a:rPr lang="en-US" dirty="0">
                <a:latin typeface="+mj-lt"/>
              </a:rPr>
              <a:t>Fully periodic</a:t>
            </a:r>
          </a:p>
          <a:p>
            <a:r>
              <a:rPr lang="en-US" dirty="0">
                <a:latin typeface="+mj-lt"/>
              </a:rPr>
              <a:t>Periodic Mesh: [512, 512, 512] </a:t>
            </a:r>
          </a:p>
          <a:p>
            <a:r>
              <a:rPr lang="en-US" dirty="0">
                <a:latin typeface="+mj-lt"/>
              </a:rPr>
              <a:t>Discontinuous Galerkin: 5</a:t>
            </a:r>
            <a:r>
              <a:rPr lang="en-US" baseline="30000" dirty="0">
                <a:latin typeface="+mj-lt"/>
              </a:rPr>
              <a:t>th </a:t>
            </a:r>
            <a:r>
              <a:rPr lang="en-US" dirty="0">
                <a:latin typeface="+mj-lt"/>
              </a:rPr>
              <a:t>-order</a:t>
            </a:r>
          </a:p>
          <a:p>
            <a:r>
              <a:rPr lang="en-US" dirty="0">
                <a:latin typeface="+mj-lt"/>
              </a:rPr>
              <a:t>16.8 Billion DOFs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9FA80"/>
                </a:solidFill>
                <a:latin typeface="+mj-lt"/>
              </a:rPr>
              <a:t>83.9 Billion unknowns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E7AD-999F-291C-F55F-2BC30534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MPI_Cart_shift: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7"/>
            <a:ext cx="3736631" cy="2202351"/>
          </a:xfrm>
        </p:spPr>
        <p:txBody>
          <a:bodyPr/>
          <a:lstStyle/>
          <a:p>
            <a:pPr lvl="0"/>
            <a:r>
              <a:rPr lang="en-US" noProof="0" dirty="0"/>
              <a:t>Hands On Activity #2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80EF7-BB27-E0B9-8060-0D5A4906F958}"/>
              </a:ext>
            </a:extLst>
          </p:cNvPr>
          <p:cNvSpPr>
            <a:spLocks noGrp="1"/>
          </p:cNvSpPr>
          <p:nvPr/>
        </p:nvSpPr>
        <p:spPr>
          <a:xfrm>
            <a:off x="467195" y="2795750"/>
            <a:ext cx="4243953" cy="337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MPI_Cart_shift</a:t>
            </a:r>
          </a:p>
        </p:txBody>
      </p:sp>
      <p:pic>
        <p:nvPicPr>
          <p:cNvPr id="7" name="Picture 6" descr="A blue grid with red squares&#10;&#10;Description automatically generated">
            <a:extLst>
              <a:ext uri="{FF2B5EF4-FFF2-40B4-BE49-F238E27FC236}">
                <a16:creationId xmlns:a16="http://schemas.microsoft.com/office/drawing/2014/main" id="{BB8230FB-67EE-D638-A7E5-C7C13BC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64" y="458924"/>
            <a:ext cx="5940153" cy="5940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1DE8A-5219-9455-3440-5AEF50D200B1}"/>
              </a:ext>
            </a:extLst>
          </p:cNvPr>
          <p:cNvSpPr txBox="1"/>
          <p:nvPr/>
        </p:nvSpPr>
        <p:spPr>
          <a:xfrm>
            <a:off x="945394" y="403812"/>
            <a:ext cx="2895086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4201894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Track ii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3670629"/>
            <a:ext cx="12191997" cy="31873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Distributed-Memory Programming</a:t>
            </a:r>
          </a:p>
          <a:p>
            <a:endParaRPr lang="en-US" dirty="0"/>
          </a:p>
          <a:p>
            <a:r>
              <a:rPr lang="en-US" dirty="0"/>
              <a:t>Day 2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Andrew KirbY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14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88299"/>
            <a:ext cx="5257799" cy="3405187"/>
          </a:xfrm>
        </p:spPr>
        <p:txBody>
          <a:bodyPr anchor="t"/>
          <a:lstStyle/>
          <a:p>
            <a:r>
              <a:rPr lang="en-US" b="1" dirty="0"/>
              <a:t>Section III </a:t>
            </a:r>
            <a:r>
              <a:rPr lang="en-US" dirty="0"/>
              <a:t>– Graph Virtual Topologies</a:t>
            </a:r>
          </a:p>
          <a:p>
            <a:r>
              <a:rPr lang="en-US" dirty="0"/>
              <a:t>	Hands On Activity # 3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Coffee Break (10:30)        </a:t>
            </a:r>
          </a:p>
          <a:p>
            <a:r>
              <a:rPr lang="en-US" b="1" dirty="0"/>
              <a:t>Section IV </a:t>
            </a:r>
            <a:r>
              <a:rPr lang="en-US" dirty="0"/>
              <a:t>– Neighborhood Collectives</a:t>
            </a:r>
          </a:p>
          <a:p>
            <a:r>
              <a:rPr lang="en-US" dirty="0"/>
              <a:t>	Hands On Activity # 4</a:t>
            </a:r>
          </a:p>
          <a:p>
            <a:r>
              <a:rPr lang="en-US" b="1" dirty="0"/>
              <a:t>Section V</a:t>
            </a:r>
            <a:r>
              <a:rPr lang="en-US" dirty="0"/>
              <a:t> – Graph Partitioning</a:t>
            </a:r>
          </a:p>
          <a:p>
            <a:r>
              <a:rPr lang="en-US" dirty="0"/>
              <a:t>	Hands On Activity # 5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7"/>
          </a:xfrm>
        </p:spPr>
        <p:txBody>
          <a:bodyPr/>
          <a:lstStyle/>
          <a:p>
            <a:r>
              <a:rPr lang="en-US" dirty="0"/>
              <a:t>Day 2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7BCAFD38-1F50-895B-CBB7-86F59D50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3442021"/>
            <a:ext cx="367876" cy="367876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5A49A5BC-2859-5394-925D-41790A2B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5052009"/>
            <a:ext cx="367876" cy="3678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364D0-7D0A-AC0A-D22F-1BD6F8096B70}"/>
              </a:ext>
            </a:extLst>
          </p:cNvPr>
          <p:cNvCxnSpPr>
            <a:cxnSpLocks/>
          </p:cNvCxnSpPr>
          <p:nvPr/>
        </p:nvCxnSpPr>
        <p:spPr>
          <a:xfrm>
            <a:off x="916829" y="4330808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955429-B6D8-92B5-7BFB-17B26E14D3B7}"/>
              </a:ext>
            </a:extLst>
          </p:cNvPr>
          <p:cNvCxnSpPr>
            <a:cxnSpLocks/>
          </p:cNvCxnSpPr>
          <p:nvPr/>
        </p:nvCxnSpPr>
        <p:spPr>
          <a:xfrm>
            <a:off x="916829" y="3999726"/>
            <a:ext cx="310896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668E244A-3E69-1DD1-20D6-4A0EB49E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157" y="6102739"/>
            <a:ext cx="367876" cy="3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71" y="579120"/>
            <a:ext cx="11548261" cy="2733307"/>
          </a:xfrm>
        </p:spPr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70" y="3484618"/>
            <a:ext cx="11562303" cy="2387865"/>
          </a:xfrm>
        </p:spPr>
        <p:txBody>
          <a:bodyPr/>
          <a:lstStyle/>
          <a:p>
            <a:r>
              <a:rPr lang="en-US" sz="4400" dirty="0"/>
              <a:t>Graph Topologies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79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105788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Goal: Make a new communicator with Graph Topology information attached.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82988-48D4-24F4-1612-7DCA3AEE052C}"/>
              </a:ext>
            </a:extLst>
          </p:cNvPr>
          <p:cNvGrpSpPr/>
          <p:nvPr/>
        </p:nvGrpSpPr>
        <p:grpSpPr>
          <a:xfrm>
            <a:off x="2183001" y="1914489"/>
            <a:ext cx="7825998" cy="5276039"/>
            <a:chOff x="7814600" y="2417003"/>
            <a:chExt cx="4040065" cy="27236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E759CD-8F11-A855-51BB-C4F03EFC562B}"/>
                </a:ext>
              </a:extLst>
            </p:cNvPr>
            <p:cNvSpPr/>
            <p:nvPr/>
          </p:nvSpPr>
          <p:spPr>
            <a:xfrm>
              <a:off x="7814600" y="2417003"/>
              <a:ext cx="4040065" cy="2406017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3F47D5-2DED-2494-38E5-790F97B04D08}"/>
                </a:ext>
              </a:extLst>
            </p:cNvPr>
            <p:cNvCxnSpPr>
              <a:cxnSpLocks/>
              <a:stCxn id="42" idx="7"/>
              <a:endCxn id="40" idx="3"/>
            </p:cNvCxnSpPr>
            <p:nvPr/>
          </p:nvCxnSpPr>
          <p:spPr>
            <a:xfrm flipV="1">
              <a:off x="8401178" y="2931016"/>
              <a:ext cx="244650" cy="48562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E22318-C7AB-BB11-3D61-9CF3E74BC616}"/>
                </a:ext>
              </a:extLst>
            </p:cNvPr>
            <p:cNvCxnSpPr>
              <a:cxnSpLocks/>
              <a:stCxn id="45" idx="1"/>
              <a:endCxn id="40" idx="5"/>
            </p:cNvCxnSpPr>
            <p:nvPr/>
          </p:nvCxnSpPr>
          <p:spPr>
            <a:xfrm flipH="1" flipV="1">
              <a:off x="8956586" y="2931016"/>
              <a:ext cx="673164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1F585A-49C5-768C-A5B8-EDE22C455EDC}"/>
                </a:ext>
              </a:extLst>
            </p:cNvPr>
            <p:cNvCxnSpPr>
              <a:cxnSpLocks/>
              <a:stCxn id="45" idx="7"/>
              <a:endCxn id="37" idx="3"/>
            </p:cNvCxnSpPr>
            <p:nvPr/>
          </p:nvCxnSpPr>
          <p:spPr>
            <a:xfrm flipV="1">
              <a:off x="9940508" y="2931016"/>
              <a:ext cx="758121" cy="131927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24486-F576-E228-2E44-F0E00E9591BB}"/>
                </a:ext>
              </a:extLst>
            </p:cNvPr>
            <p:cNvCxnSpPr>
              <a:cxnSpLocks/>
              <a:stCxn id="43" idx="0"/>
              <a:endCxn id="37" idx="5"/>
            </p:cNvCxnSpPr>
            <p:nvPr/>
          </p:nvCxnSpPr>
          <p:spPr>
            <a:xfrm flipH="1" flipV="1">
              <a:off x="11009387" y="2931016"/>
              <a:ext cx="352322" cy="42439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61FE84-1797-8EF7-3989-6CE487764533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H="1" flipV="1">
              <a:off x="11361709" y="3794891"/>
              <a:ext cx="5426" cy="39103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9329994B-B83B-8EEF-7A50-C16A95553BF4}"/>
                </a:ext>
              </a:extLst>
            </p:cNvPr>
            <p:cNvSpPr/>
            <p:nvPr/>
          </p:nvSpPr>
          <p:spPr>
            <a:xfrm>
              <a:off x="8248332" y="2748379"/>
              <a:ext cx="1559383" cy="2392307"/>
            </a:xfrm>
            <a:prstGeom prst="arc">
              <a:avLst>
                <a:gd name="adj1" fmla="val 16200000"/>
                <a:gd name="adj2" fmla="val 1698052"/>
              </a:avLst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42AA11-EF2C-E814-F336-053A4CD0EB9C}"/>
                </a:ext>
              </a:extLst>
            </p:cNvPr>
            <p:cNvSpPr/>
            <p:nvPr/>
          </p:nvSpPr>
          <p:spPr>
            <a:xfrm>
              <a:off x="10634269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B4BCAD-D8AF-3737-BFB7-3D350A61AB78}"/>
                </a:ext>
              </a:extLst>
            </p:cNvPr>
            <p:cNvSpPr/>
            <p:nvPr/>
          </p:nvSpPr>
          <p:spPr>
            <a:xfrm>
              <a:off x="8581468" y="255589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600CFF-EE81-6313-C803-3C0EF23B27AA}"/>
                </a:ext>
              </a:extLst>
            </p:cNvPr>
            <p:cNvSpPr/>
            <p:nvPr/>
          </p:nvSpPr>
          <p:spPr>
            <a:xfrm>
              <a:off x="10111527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A48465E-44C4-5599-80CA-C3D1D4B2FFB6}"/>
                </a:ext>
              </a:extLst>
            </p:cNvPr>
            <p:cNvSpPr/>
            <p:nvPr/>
          </p:nvSpPr>
          <p:spPr>
            <a:xfrm>
              <a:off x="80260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ABF64D-3FF8-65E1-BF5B-E263BC599853}"/>
                </a:ext>
              </a:extLst>
            </p:cNvPr>
            <p:cNvSpPr/>
            <p:nvPr/>
          </p:nvSpPr>
          <p:spPr>
            <a:xfrm>
              <a:off x="11141970" y="335541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DD8312-81ED-7320-3382-F6C5482B16D3}"/>
                </a:ext>
              </a:extLst>
            </p:cNvPr>
            <p:cNvSpPr/>
            <p:nvPr/>
          </p:nvSpPr>
          <p:spPr>
            <a:xfrm>
              <a:off x="9042360" y="3352283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4DCDB8-41B9-4E12-4E93-0A2B60E233CC}"/>
                </a:ext>
              </a:extLst>
            </p:cNvPr>
            <p:cNvSpPr/>
            <p:nvPr/>
          </p:nvSpPr>
          <p:spPr>
            <a:xfrm>
              <a:off x="9565390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EB822E-E706-DDC0-756A-4C4BD476D067}"/>
                </a:ext>
              </a:extLst>
            </p:cNvPr>
            <p:cNvSpPr/>
            <p:nvPr/>
          </p:nvSpPr>
          <p:spPr>
            <a:xfrm>
              <a:off x="11147396" y="41859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244D43-675B-D84A-B27C-CDED662E46B3}"/>
                </a:ext>
              </a:extLst>
            </p:cNvPr>
            <p:cNvSpPr txBox="1"/>
            <p:nvPr/>
          </p:nvSpPr>
          <p:spPr>
            <a:xfrm>
              <a:off x="8082621" y="302335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1983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FB2D92-4A8D-D12D-D380-3EFFDED35214}"/>
                </a:ext>
              </a:extLst>
            </p:cNvPr>
            <p:cNvSpPr txBox="1"/>
            <p:nvPr/>
          </p:nvSpPr>
          <p:spPr>
            <a:xfrm>
              <a:off x="8650825" y="3103210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2215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CDD8D9-10AD-3BC9-15CF-2F4CD749317F}"/>
                </a:ext>
              </a:extLst>
            </p:cNvPr>
            <p:cNvSpPr txBox="1"/>
            <p:nvPr/>
          </p:nvSpPr>
          <p:spPr>
            <a:xfrm>
              <a:off x="9201074" y="302582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190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32A13F-4731-ADE5-4578-1F9923181485}"/>
                </a:ext>
              </a:extLst>
            </p:cNvPr>
            <p:cNvSpPr txBox="1"/>
            <p:nvPr/>
          </p:nvSpPr>
          <p:spPr>
            <a:xfrm>
              <a:off x="9085966" y="3963115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3667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B26663-5D03-3316-7805-79D615802BA4}"/>
                </a:ext>
              </a:extLst>
            </p:cNvPr>
            <p:cNvSpPr txBox="1"/>
            <p:nvPr/>
          </p:nvSpPr>
          <p:spPr>
            <a:xfrm>
              <a:off x="9980575" y="393685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840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A0A01D-CF19-E94D-149D-719009DA1C39}"/>
                </a:ext>
              </a:extLst>
            </p:cNvPr>
            <p:cNvSpPr txBox="1"/>
            <p:nvPr/>
          </p:nvSpPr>
          <p:spPr>
            <a:xfrm>
              <a:off x="10111807" y="2984584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1160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3F34DB-F1E5-13C9-DE3E-905BA8246227}"/>
                </a:ext>
              </a:extLst>
            </p:cNvPr>
            <p:cNvSpPr txBox="1"/>
            <p:nvPr/>
          </p:nvSpPr>
          <p:spPr>
            <a:xfrm>
              <a:off x="11093688" y="2999056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2917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62E56-BB13-49CC-1F12-7F2BD71A8FFA}"/>
                </a:ext>
              </a:extLst>
            </p:cNvPr>
            <p:cNvSpPr txBox="1"/>
            <p:nvPr/>
          </p:nvSpPr>
          <p:spPr>
            <a:xfrm>
              <a:off x="11270610" y="3886631"/>
              <a:ext cx="492956" cy="17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LPW-4: Case 3 Turbulence Model Verification">
            <a:extLst>
              <a:ext uri="{FF2B5EF4-FFF2-40B4-BE49-F238E27FC236}">
                <a16:creationId xmlns:a16="http://schemas.microsoft.com/office/drawing/2014/main" id="{7403E53F-3E59-1176-9806-31D41086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" y="2422475"/>
            <a:ext cx="11248446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Computational Fluid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21" descr="Logo 3 for HLPW-5">
            <a:extLst>
              <a:ext uri="{FF2B5EF4-FFF2-40B4-BE49-F238E27FC236}">
                <a16:creationId xmlns:a16="http://schemas.microsoft.com/office/drawing/2014/main" id="{8290512C-380E-EFDC-1F19-C281CB90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" y="2422475"/>
            <a:ext cx="11264691" cy="36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97951"/>
                  </p:ext>
                </p:extLst>
              </p:nvPr>
            </p:nvGraphicFramePr>
            <p:xfrm>
              <a:off x="132331" y="2586348"/>
              <a:ext cx="5221739" cy="42716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221739" cy="427165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58308" ay="1811362" az="88135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660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3C30D79B-15E2-0E55-F4D5-424C1060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31" y="2586348"/>
                <a:ext cx="5221739" cy="42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7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Virtual Topology: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Graphs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781051" y="1105788"/>
            <a:ext cx="10312400" cy="472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Three ways to create a graph topology:</a:t>
            </a:r>
            <a:endParaRPr lang="en-US" sz="36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MPI_Graph_create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MPI_Dist_graph_create</a:t>
            </a: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1657350" lvl="2" indent="-742950">
              <a:buClr>
                <a:srgbClr val="04FCFC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MPI_Dist_graph_create_adjac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6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471417" y="2288907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FF0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83A7F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B9E5CF7-FB08-A263-8F22-7D62DB762AC6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2755952-1D01-A3D6-E1AE-7D1D5292D1DA}"/>
              </a:ext>
            </a:extLst>
          </p:cNvPr>
          <p:cNvSpPr>
            <a:spLocks noGrp="1"/>
          </p:cNvSpPr>
          <p:nvPr/>
        </p:nvSpPr>
        <p:spPr>
          <a:xfrm>
            <a:off x="5201052" y="2376813"/>
            <a:ext cx="6519531" cy="3135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comm_old : 	</a:t>
            </a:r>
            <a:r>
              <a:rPr lang="en-US" sz="2400" dirty="0">
                <a:solidFill>
                  <a:srgbClr val="D9D9D9"/>
                </a:solidFill>
              </a:rPr>
              <a:t>Input communicator.</a:t>
            </a:r>
          </a:p>
          <a:p>
            <a:r>
              <a:rPr lang="en-US" sz="2400" dirty="0">
                <a:solidFill>
                  <a:srgbClr val="09FA80"/>
                </a:solidFill>
              </a:rPr>
              <a:t>      nnodes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nodes in graph.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          index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Array describing node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degrees.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 edges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describing graph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reorder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 reordering flag.</a:t>
            </a:r>
          </a:p>
          <a:p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comm_graph :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communicator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with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14224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DFC5EB-9E14-EF70-E54F-4F955C9AB6E2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E4099-DE0F-E53B-467E-FD5A25C346B1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B26194-2561-EDE6-1C87-5C76743E3355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46C2A3-70D7-916B-F805-C89358E12D3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4BF8FC0-4FF4-73FF-29FC-7E018B0B5300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5DFFFA2-FAC6-78F6-14BD-6F41837190DB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842D7E7-1B3E-A040-6C80-DA8290E70531}"/>
                  </a:ext>
                </a:extLst>
              </p:cNvPr>
              <p:cNvCxnSpPr>
                <a:stCxn id="5" idx="5"/>
                <a:endCxn id="8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CE1D9B-91E7-EDA2-C57C-6A0FECD3D1DB}"/>
                  </a:ext>
                </a:extLst>
              </p:cNvPr>
              <p:cNvCxnSpPr>
                <a:cxnSpLocks/>
                <a:stCxn id="6" idx="6"/>
                <a:endCxn id="8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F3F030-B564-2D50-52C2-75100E3951F8}"/>
                  </a:ext>
                </a:extLst>
              </p:cNvPr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DF12161-F93F-803B-A7F0-DC6E9FC0EB3E}"/>
                  </a:ext>
                </a:extLst>
              </p:cNvPr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4CD65-5C35-4015-6586-F4BF0FD7B38F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A6177-65F9-92F6-5293-2C777E48BB30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E13793-C4C6-E84E-0D84-10874101A145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2F7153D-CA9D-197E-20AF-3913F016C15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14CEE0-ACC1-93AF-0F89-C9CD7848E35D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9846B2-5D05-83AF-02AB-5C201C75AF34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493CEE6-BF6C-30DA-DAFF-37462E2E8890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2CF757-F129-6616-69D3-4E2D77E11BC8}"/>
                  </a:ext>
                </a:extLst>
              </p:cNvPr>
              <p:cNvCxnSpPr>
                <a:stCxn id="39" idx="5"/>
                <a:endCxn id="42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7DE962F-C3A6-FCA6-67D5-10AB194F8D7E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B6D986E-DAD6-C075-FEE8-A80DF3163A44}"/>
                  </a:ext>
                </a:extLst>
              </p:cNvPr>
              <p:cNvCxnSpPr>
                <a:cxnSpLocks/>
                <a:stCxn id="40" idx="0"/>
                <a:endCxn id="39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0F46CA3-7499-9968-26B1-90CF07F2536A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8EEA3F-F0F8-519D-84CB-29D2D7D9EC79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E05E57-7B48-537C-5EA9-96269113CC0C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46D1962-5DD7-01C4-AA41-A9C1824E8ACF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555A1C0-8AC8-F3AB-2033-75308A9541D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66472D-1E88-F5EE-FEDD-B4969A1F8F10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91797ED-0B3E-9C55-E19F-E8EF1F47099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491139-69E9-49B5-0432-CAB03D19950E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12933AA-8659-3417-E199-3632FC8BA2C1}"/>
                  </a:ext>
                </a:extLst>
              </p:cNvPr>
              <p:cNvCxnSpPr>
                <a:stCxn id="52" idx="5"/>
                <a:endCxn id="55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CAF685C-34FB-09F5-DE22-BB7EDDF3514D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D34457-F009-2792-2CF5-62BA61F035E2}"/>
                  </a:ext>
                </a:extLst>
              </p:cNvPr>
              <p:cNvCxnSpPr>
                <a:cxnSpLocks/>
                <a:stCxn id="53" idx="0"/>
                <a:endCxn id="52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421ACB2-E5C5-642B-5224-BE8AAF38C793}"/>
                  </a:ext>
                </a:extLst>
              </p:cNvPr>
              <p:cNvCxnSpPr>
                <a:cxnSpLocks/>
                <a:stCxn id="52" idx="6"/>
                <a:endCxn id="5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83D8BA-C967-919B-3978-2CA8B09A9253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FEABD7-EDFE-FED8-EE86-F2C0F101E5F5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756984D-D6BD-3BF5-A449-9C190BF63111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6AB46E2-E87D-5C94-1D1B-93676B8BB998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CDFF1D-3B68-36F1-0FA2-6BD880D411B1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2C906DF-92FB-2724-8CC6-1718A85F1B2F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463692-27ED-8C7E-9413-C8FF8CE8D325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75D351-E4B3-EB4F-A3BC-F6A71D28D7FB}"/>
                  </a:ext>
                </a:extLst>
              </p:cNvPr>
              <p:cNvCxnSpPr>
                <a:stCxn id="66" idx="5"/>
                <a:endCxn id="69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7DDF1-F68E-8874-F145-962297A05D8D}"/>
                  </a:ext>
                </a:extLst>
              </p:cNvPr>
              <p:cNvCxnSpPr>
                <a:cxnSpLocks/>
                <a:stCxn id="67" idx="6"/>
                <a:endCxn id="69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86DB52-80E1-2B8F-6E7E-FA00E7ED3708}"/>
                  </a:ext>
                </a:extLst>
              </p:cNvPr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71CB74-BA5D-4A33-B112-8A918D6E0A77}"/>
                  </a:ext>
                </a:extLst>
              </p:cNvPr>
              <p:cNvCxnSpPr>
                <a:cxnSpLocks/>
                <a:stCxn id="66" idx="6"/>
                <a:endCxn id="68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AC926-C7D8-57D0-3347-DDBD3C1CE93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1490E33-4B32-D6D8-4F36-B9B92F205501}"/>
              </a:ext>
            </a:extLst>
          </p:cNvPr>
          <p:cNvSpPr>
            <a:spLocks noGrp="1"/>
          </p:cNvSpPr>
          <p:nvPr/>
        </p:nvSpPr>
        <p:spPr>
          <a:xfrm>
            <a:off x="234003" y="55723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When creating a graph topology using MPI_Graph_create,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every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MPI process pass the </a:t>
            </a:r>
            <a:r>
              <a:rPr lang="en-US" sz="2800" dirty="0">
                <a:solidFill>
                  <a:srgbClr val="FF0000"/>
                </a:solidFill>
              </a:rPr>
              <a:t>entirety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of the graph topology.</a:t>
            </a:r>
          </a:p>
        </p:txBody>
      </p:sp>
    </p:spTree>
    <p:extLst>
      <p:ext uri="{BB962C8B-B14F-4D97-AF65-F5344CB8AC3E}">
        <p14:creationId xmlns:p14="http://schemas.microsoft.com/office/powerpoint/2010/main" val="3434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u="none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rgbClr val="09FA80"/>
                    </a:solidFill>
                  </a:rPr>
                  <a:t>         </a:t>
                </a:r>
                <a:r>
                  <a:rPr lang="en-US" sz="2600" dirty="0">
                    <a:solidFill>
                      <a:srgbClr val="09FA80"/>
                    </a:solidFill>
                  </a:rPr>
                  <a:t>index :	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This parameter contains the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		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neighbor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m:t>s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4FCF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of all MPI processes with a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rank lesser than, or equal to,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the position considered in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	indexes.</a:t>
                </a:r>
              </a:p>
            </p:txBody>
          </p:sp>
        </mc:Choice>
        <mc:Fallback>
          <p:sp>
            <p:nvSpPr>
              <p:cNvPr id="9" name="Title 2">
                <a:extLst>
                  <a:ext uri="{FF2B5EF4-FFF2-40B4-BE49-F238E27FC236}">
                    <a16:creationId xmlns:a16="http://schemas.microsoft.com/office/drawing/2014/main" id="{7CBD340F-AEB9-EF17-171D-5FB3FAA32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56" y="2541551"/>
                <a:ext cx="7266244" cy="2677655"/>
              </a:xfrm>
              <a:prstGeom prst="rect">
                <a:avLst/>
              </a:prstGeom>
              <a:blipFill>
                <a:blip r:embed="rId3"/>
                <a:stretch>
                  <a:fillRect t="-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058E0B28-B713-75A5-2B47-69402BDD2B44}"/>
              </a:ext>
            </a:extLst>
          </p:cNvPr>
          <p:cNvSpPr>
            <a:spLocks noGrp="1"/>
          </p:cNvSpPr>
          <p:nvPr/>
        </p:nvSpPr>
        <p:spPr>
          <a:xfrm>
            <a:off x="1519029" y="5681599"/>
            <a:ext cx="9153943" cy="804032"/>
          </a:xfrm>
          <a:prstGeom prst="rect">
            <a:avLst/>
          </a:prstGeom>
          <a:ln>
            <a:solidFill>
              <a:srgbClr val="04FCFC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design allows MPI to know the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total number of entries in the edges parameter.</a:t>
            </a:r>
          </a:p>
        </p:txBody>
      </p:sp>
    </p:spTree>
    <p:extLst>
      <p:ext uri="{BB962C8B-B14F-4D97-AF65-F5344CB8AC3E}">
        <p14:creationId xmlns:p14="http://schemas.microsoft.com/office/powerpoint/2010/main" val="8886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322005" y="2541550"/>
            <a:ext cx="4603750" cy="2677656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edges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BD340F-AEB9-EF17-171D-5FB3FAA32F47}"/>
              </a:ext>
            </a:extLst>
          </p:cNvPr>
          <p:cNvSpPr>
            <a:spLocks noGrp="1"/>
          </p:cNvSpPr>
          <p:nvPr/>
        </p:nvSpPr>
        <p:spPr>
          <a:xfrm>
            <a:off x="4925755" y="2541551"/>
            <a:ext cx="7216629" cy="2677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edges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This parameter contains </a:t>
            </a:r>
            <a:r>
              <a:rPr lang="en-US" sz="2400" dirty="0">
                <a:solidFill>
                  <a:srgbClr val="FFC000"/>
                </a:solidFill>
              </a:rPr>
              <a:t>all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 of the graph, sorted by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the source identifier. Edges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are </a:t>
            </a:r>
            <a:r>
              <a:rPr lang="en-US" sz="2400" dirty="0">
                <a:solidFill>
                  <a:srgbClr val="FFC000"/>
                </a:solidFill>
              </a:rPr>
              <a:t>undirected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so you do not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have to specify both edges for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each connection. Redundant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and self edges are also allowed.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9C29B4-6194-9E2A-1298-79F7FB236884}"/>
              </a:ext>
            </a:extLst>
          </p:cNvPr>
          <p:cNvSpPr txBox="1"/>
          <p:nvPr/>
        </p:nvSpPr>
        <p:spPr>
          <a:xfrm>
            <a:off x="1841164" y="4213902"/>
            <a:ext cx="8509673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This graph topology [using 7 MPI processes]: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a single neighbor (MPI process 1,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connecting to multiple neighbors (MPI process 0)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a single neighbor (MPI processes 2, 3)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by multiple neighbors (MPI process 1)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Nodes forming a cycle (MPI processes 1 and 3, 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without neighbors (MPI process 4)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Node connected to itself (MPI Process 5)</a:t>
            </a:r>
          </a:p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A0214"/>
                </a:highlight>
                <a:latin typeface="Consolas" panose="020B0609020204030204" pitchFamily="49" charset="0"/>
              </a:rPr>
              <a:t> * - MPI process not included at all in the graph (MPI process 6)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CE6837-FD62-3DE4-C3DD-8F763D4F1DD1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66F154D-47E4-D5C7-8D74-872253B91057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AF1CFCC-E98F-A943-8B05-B5325EC58F9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CE533D-99C9-726B-4DB4-2AA584B824A3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11BCB73-B549-C774-C04F-6C89F115F04E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74C37F2-19EF-F6AF-83F5-9CA5B8038550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6202A9D-ADC3-0D8A-BD5A-965FB210F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76FECEB-A6D0-0AC5-FA4E-763DA2F2E9E2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EF35368-B11C-3C68-0D17-35753B6EF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763BDDF-3EE2-0144-C801-AA768B142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9E101647-C1EF-7037-B365-DD190CD2D02D}"/>
                </a:ext>
              </a:extLst>
            </p:cNvPr>
            <p:cNvCxnSpPr>
              <a:cxnSpLocks/>
              <a:stCxn id="134" idx="4"/>
              <a:endCxn id="134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A197062-BF9A-E237-A339-ACA05E904E68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CD8A08-28EE-D03E-D0E2-140881588A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75AE2C9-7FED-5E5B-C447-C89EDC412DE7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57283A96-1697-636D-D3E8-45A2B4C6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5604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F979A94-08F2-4F32-6FAA-0747E0CF0544}"/>
              </a:ext>
            </a:extLst>
          </p:cNvPr>
          <p:cNvGrpSpPr/>
          <p:nvPr/>
        </p:nvGrpSpPr>
        <p:grpSpPr>
          <a:xfrm>
            <a:off x="532081" y="1637109"/>
            <a:ext cx="3897101" cy="2091710"/>
            <a:chOff x="754200" y="1819232"/>
            <a:chExt cx="3897101" cy="209171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6AB46E2-E87D-5C94-1D1B-93676B8BB99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C906DF-92FB-2724-8CC6-1718A85F1B2F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463692-27ED-8C7E-9413-C8FF8CE8D325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80343-EC74-0EE1-FA49-F9424C15E7D8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60E132-0DDD-6E4A-59B4-8F77581894D4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54892-BCF9-965D-1B54-C95D0E58099E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336271A-58AB-0E8B-66E0-C21B3B23EC8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64A9A5-E812-9D4C-17D1-A0E0F910B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30A8EC-1482-EEA1-97C9-207988CD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995A8F1A-4CD6-A2C4-FD30-ACC9632C6215}"/>
                </a:ext>
              </a:extLst>
            </p:cNvPr>
            <p:cNvCxnSpPr>
              <a:cxnSpLocks/>
              <a:stCxn id="15" idx="4"/>
              <a:endCxn id="15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ACDFF1D-3B68-36F1-0FA2-6BD880D411B1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C5A560-A51E-262D-7DCE-E51D566F741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F003417-4378-D8EC-5A00-8685FF00CA1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F29D1D-E7FB-0C54-A244-4C2D02A59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120"/>
              </p:ext>
            </p:extLst>
          </p:nvPr>
        </p:nvGraphicFramePr>
        <p:xfrm>
          <a:off x="4899062" y="1162499"/>
          <a:ext cx="6350104" cy="294508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87526">
                  <a:extLst>
                    <a:ext uri="{9D8B030D-6E8A-4147-A177-3AD203B41FA5}">
                      <a16:colId xmlns:a16="http://schemas.microsoft.com/office/drawing/2014/main" val="1160246776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4200378011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754497652"/>
                    </a:ext>
                  </a:extLst>
                </a:gridCol>
                <a:gridCol w="1587526">
                  <a:extLst>
                    <a:ext uri="{9D8B030D-6E8A-4147-A177-3AD203B41FA5}">
                      <a16:colId xmlns:a16="http://schemas.microsoft.com/office/drawing/2014/main" val="3859096325"/>
                    </a:ext>
                  </a:extLst>
                </a:gridCol>
              </a:tblGrid>
              <a:tr h="6583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MPI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Process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Connected </a:t>
                      </a:r>
                      <a:br>
                        <a:rPr lang="en-US" sz="1600" b="1" dirty="0">
                          <a:latin typeface="+mj-lt"/>
                        </a:rPr>
                      </a:br>
                      <a:r>
                        <a:rPr lang="en-US" sz="1600" b="1" dirty="0">
                          <a:latin typeface="+mj-lt"/>
                        </a:rPr>
                        <a:t>To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Cumulated Degree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226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1, 2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209111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502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532004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283438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08335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12134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793938" y="4212281"/>
            <a:ext cx="10604125" cy="2339102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Number of nodes in the graph (MPI process 4 not connected -&gt; excluded)</a:t>
            </a:r>
            <a:endParaRPr lang="en-US" dirty="0">
              <a:solidFill>
                <a:srgbClr val="09FA8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total number of neighbors until each MPI process (= the ones before + its own)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“inclusive scan”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Declare the endpoint of each edge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Title 18">
            <a:extLst>
              <a:ext uri="{FF2B5EF4-FFF2-40B4-BE49-F238E27FC236}">
                <a16:creationId xmlns:a16="http://schemas.microsoft.com/office/drawing/2014/main" id="{2D8F16E7-B706-6C3E-EFB4-AD7C8D03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79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26918-3ADD-7B59-C882-0A7672F8EE45}"/>
              </a:ext>
            </a:extLst>
          </p:cNvPr>
          <p:cNvSpPr txBox="1"/>
          <p:nvPr/>
        </p:nvSpPr>
        <p:spPr>
          <a:xfrm>
            <a:off x="4409975" y="1532008"/>
            <a:ext cx="6839191" cy="4524315"/>
          </a:xfrm>
          <a:prstGeom prst="rect">
            <a:avLst/>
          </a:prstGeom>
          <a:solidFill>
            <a:srgbClr val="0A0214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  <a:endParaRPr lang="en-US" sz="2000" b="0" dirty="0">
              <a:solidFill>
                <a:schemeClr val="bg1">
                  <a:lumMod val="75000"/>
                </a:schemeClr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Create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 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communicator </a:t>
            </a:r>
            <a:r>
              <a:rPr lang="en-US" sz="2000" dirty="0">
                <a:solidFill>
                  <a:srgbClr val="09FA8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with g</a:t>
            </a:r>
            <a:r>
              <a:rPr lang="en-US" sz="2000" b="0" dirty="0">
                <a:solidFill>
                  <a:srgbClr val="09FA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raph topology.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MPI_Comm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MPI_Graph_create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(MPI_COMM_WORLD,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number_of_nodes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indexes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edges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   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reorder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         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new_communicator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5B6C-9B6A-CAB5-7C6D-56F2866B4B23}"/>
              </a:ext>
            </a:extLst>
          </p:cNvPr>
          <p:cNvGrpSpPr/>
          <p:nvPr/>
        </p:nvGrpSpPr>
        <p:grpSpPr>
          <a:xfrm>
            <a:off x="321718" y="2748310"/>
            <a:ext cx="3897101" cy="2091710"/>
            <a:chOff x="754200" y="1819232"/>
            <a:chExt cx="3897101" cy="20917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F5D4A4-F945-C622-AD29-DF542259D478}"/>
                </a:ext>
              </a:extLst>
            </p:cNvPr>
            <p:cNvSpPr/>
            <p:nvPr/>
          </p:nvSpPr>
          <p:spPr>
            <a:xfrm>
              <a:off x="75420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0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C0F5C6-AE89-0CDD-65D2-306931F99804}"/>
                </a:ext>
              </a:extLst>
            </p:cNvPr>
            <p:cNvSpPr/>
            <p:nvPr/>
          </p:nvSpPr>
          <p:spPr>
            <a:xfrm>
              <a:off x="2249157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1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6C9C1A-B9F4-1FC8-7804-5A6590EA9A34}"/>
                </a:ext>
              </a:extLst>
            </p:cNvPr>
            <p:cNvSpPr/>
            <p:nvPr/>
          </p:nvSpPr>
          <p:spPr>
            <a:xfrm>
              <a:off x="3819270" y="181923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D618E-CBF6-8AD6-1A1F-C97E00BB7DE7}"/>
                </a:ext>
              </a:extLst>
            </p:cNvPr>
            <p:cNvSpPr/>
            <p:nvPr/>
          </p:nvSpPr>
          <p:spPr>
            <a:xfrm>
              <a:off x="2605804" y="3077291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1D9F0-2B5B-35EA-45C6-027D13CE0D63}"/>
                </a:ext>
              </a:extLst>
            </p:cNvPr>
            <p:cNvSpPr/>
            <p:nvPr/>
          </p:nvSpPr>
          <p:spPr>
            <a:xfrm>
              <a:off x="3625504" y="2881087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F7151-390D-EFB6-9609-778D97853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07" y="2235247"/>
              <a:ext cx="45027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BCB3ECF-0DAF-C6D8-B3D7-7A00C05B9064}"/>
                </a:ext>
              </a:extLst>
            </p:cNvPr>
            <p:cNvGrpSpPr/>
            <p:nvPr/>
          </p:nvGrpSpPr>
          <p:grpSpPr>
            <a:xfrm>
              <a:off x="3150509" y="2130472"/>
              <a:ext cx="599440" cy="209550"/>
              <a:chOff x="3581187" y="2142722"/>
              <a:chExt cx="599440" cy="20955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144BB79-34A5-216F-54A2-4DD797763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1987" y="235227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00E347C-321E-28D6-3ECE-AC156FB9E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1187" y="2142722"/>
                <a:ext cx="548640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66D3174-EDC0-A358-D7DD-9532AA467B24}"/>
                </a:ext>
              </a:extLst>
            </p:cNvPr>
            <p:cNvCxnSpPr>
              <a:cxnSpLocks/>
              <a:stCxn id="32" idx="4"/>
              <a:endCxn id="32" idx="6"/>
            </p:cNvCxnSpPr>
            <p:nvPr/>
          </p:nvCxnSpPr>
          <p:spPr>
            <a:xfrm rot="5400000" flipH="1" flipV="1">
              <a:off x="4041519" y="3297102"/>
              <a:ext cx="416015" cy="416015"/>
            </a:xfrm>
            <a:prstGeom prst="bentConnector4">
              <a:avLst>
                <a:gd name="adj1" fmla="val -54950"/>
                <a:gd name="adj2" fmla="val 15495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39FAB-96D0-CFC7-61FE-415CDD52414C}"/>
                </a:ext>
              </a:extLst>
            </p:cNvPr>
            <p:cNvSpPr/>
            <p:nvPr/>
          </p:nvSpPr>
          <p:spPr>
            <a:xfrm>
              <a:off x="1478154" y="3078912"/>
              <a:ext cx="832031" cy="83203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+mj-lt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319B1B-7554-0777-F7FC-5788BE4F31B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520719" y="2652338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49FF96-1759-4F88-FC66-64FED43AACD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2274558" y="2646035"/>
              <a:ext cx="0" cy="45720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8">
            <a:extLst>
              <a:ext uri="{FF2B5EF4-FFF2-40B4-BE49-F238E27FC236}">
                <a16:creationId xmlns:a16="http://schemas.microsoft.com/office/drawing/2014/main" id="{6993B8CA-BB8E-4446-69BA-CB2653D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15601" cy="965193"/>
          </a:xfrm>
        </p:spPr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            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4693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MPI_graph_create </a:t>
            </a:r>
            <a:r>
              <a:rPr lang="en-US" sz="3200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2386C-DF1B-601D-662E-426B39F5C34F}"/>
              </a:ext>
            </a:extLst>
          </p:cNvPr>
          <p:cNvSpPr txBox="1"/>
          <p:nvPr/>
        </p:nvSpPr>
        <p:spPr>
          <a:xfrm>
            <a:off x="181599" y="1820160"/>
            <a:ext cx="1182880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Image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 graph of with </a:t>
            </a:r>
            <a:r>
              <a:rPr lang="en-US" sz="3600" dirty="0">
                <a:solidFill>
                  <a:srgbClr val="09FA80"/>
                </a:solidFill>
                <a:latin typeface="+mj-lt"/>
              </a:rPr>
              <a:t>100 billion edges</a:t>
            </a:r>
          </a:p>
          <a:p>
            <a:pPr lvl="2" algn="ctr"/>
            <a:r>
              <a:rPr lang="en-US" sz="2800" dirty="0">
                <a:solidFill>
                  <a:srgbClr val="FF0000"/>
                </a:solidFill>
                <a:latin typeface="+mj-lt"/>
              </a:rPr>
              <a:t>&gt;&gt;</a:t>
            </a:r>
            <a:r>
              <a:rPr lang="en-US" sz="3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requires ~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1 TB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 RAM 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per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MPI process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&lt;&lt;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must store the entire graph.</a:t>
            </a:r>
          </a:p>
          <a:p>
            <a:pPr marL="914400" lvl="1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Every MPI process passes the entire graph over the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F8239-BDDD-E72A-21BC-75250504868E}"/>
              </a:ext>
            </a:extLst>
          </p:cNvPr>
          <p:cNvGrpSpPr/>
          <p:nvPr/>
        </p:nvGrpSpPr>
        <p:grpSpPr>
          <a:xfrm>
            <a:off x="0" y="4843545"/>
            <a:ext cx="12192000" cy="733180"/>
            <a:chOff x="0" y="5233398"/>
            <a:chExt cx="12192000" cy="7331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448EAE9-FE3B-5848-7EEF-70A79763B904}"/>
                </a:ext>
              </a:extLst>
            </p:cNvPr>
            <p:cNvSpPr/>
            <p:nvPr/>
          </p:nvSpPr>
          <p:spPr>
            <a:xfrm>
              <a:off x="1988289" y="5266660"/>
              <a:ext cx="8215423" cy="6999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C38FCC-BD27-5FF4-A79E-8C90054BF84A}"/>
                </a:ext>
              </a:extLst>
            </p:cNvPr>
            <p:cNvSpPr txBox="1"/>
            <p:nvPr/>
          </p:nvSpPr>
          <p:spPr>
            <a:xfrm>
              <a:off x="0" y="5233398"/>
              <a:ext cx="12192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MPI_Graph_create is </a:t>
              </a:r>
              <a:r>
                <a:rPr lang="en-US" sz="4000" b="1" dirty="0">
                  <a:solidFill>
                    <a:srgbClr val="FF0000"/>
                  </a:solidFill>
                  <a:latin typeface="+mj-lt"/>
                </a:rPr>
                <a:t>not scalable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.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445215A5-4951-B39B-E4E4-646BC6B048A7}"/>
              </a:ext>
            </a:extLst>
          </p:cNvPr>
          <p:cNvSpPr>
            <a:spLocks noGrp="1"/>
          </p:cNvSpPr>
          <p:nvPr/>
        </p:nvSpPr>
        <p:spPr>
          <a:xfrm>
            <a:off x="1519029" y="5822404"/>
            <a:ext cx="9153943" cy="804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0214"/>
                </a:solidFill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873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6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26B388-8470-72D6-5EB6-33EB70B278C1}"/>
              </a:ext>
            </a:extLst>
          </p:cNvPr>
          <p:cNvGrpSpPr/>
          <p:nvPr/>
        </p:nvGrpSpPr>
        <p:grpSpPr>
          <a:xfrm>
            <a:off x="1019944" y="2724217"/>
            <a:ext cx="1633737" cy="520896"/>
            <a:chOff x="1861313" y="2724314"/>
            <a:chExt cx="1431621" cy="4448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6E3DF2-E164-7DC1-A26C-986180371590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A78505-CE52-8CF4-EA1B-0E6E4F4DFA46}"/>
                </a:ext>
              </a:extLst>
            </p:cNvPr>
            <p:cNvSpPr/>
            <p:nvPr/>
          </p:nvSpPr>
          <p:spPr>
            <a:xfrm>
              <a:off x="2853456" y="2729722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751283-92E4-7157-3562-D9C6FA4B028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2300791" y="2944053"/>
              <a:ext cx="552665" cy="5408"/>
            </a:xfrm>
            <a:prstGeom prst="line">
              <a:avLst/>
            </a:prstGeom>
            <a:ln w="38100">
              <a:solidFill>
                <a:srgbClr val="09FA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2B3449-B8DE-28C4-2B70-F51E6990876A}"/>
              </a:ext>
            </a:extLst>
          </p:cNvPr>
          <p:cNvSpPr txBox="1"/>
          <p:nvPr/>
        </p:nvSpPr>
        <p:spPr>
          <a:xfrm>
            <a:off x="815057" y="4530699"/>
            <a:ext cx="2043511" cy="378934"/>
          </a:xfrm>
          <a:prstGeom prst="rect">
            <a:avLst/>
          </a:prstGeom>
          <a:solidFill>
            <a:schemeClr val="tx1"/>
          </a:solidFill>
          <a:ln w="28575">
            <a:solidFill>
              <a:srgbClr val="09FA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FA80"/>
                </a:solidFill>
                <a:latin typeface="+mj-lt"/>
              </a:rPr>
              <a:t>MPI Process 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0527AE-5004-D4D7-3A31-0757FAD0816A}"/>
              </a:ext>
            </a:extLst>
          </p:cNvPr>
          <p:cNvGrpSpPr/>
          <p:nvPr/>
        </p:nvGrpSpPr>
        <p:grpSpPr>
          <a:xfrm>
            <a:off x="3859402" y="2724217"/>
            <a:ext cx="1633737" cy="1627357"/>
            <a:chOff x="1861313" y="2724314"/>
            <a:chExt cx="1431621" cy="14260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1FA261-286E-8826-A5D2-68E9ED6CE9B5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962BF9-5EE2-7E33-C2BB-3400E2E28580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8E4467-5305-905E-F687-BA1673D70702}"/>
                </a:ext>
              </a:extLst>
            </p:cNvPr>
            <p:cNvCxnSpPr>
              <a:stCxn id="24" idx="5"/>
              <a:endCxn id="27" idx="1"/>
            </p:cNvCxnSpPr>
            <p:nvPr/>
          </p:nvCxnSpPr>
          <p:spPr>
            <a:xfrm>
              <a:off x="2236431" y="3099432"/>
              <a:ext cx="681385" cy="675794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9CA779-2035-C0B2-A333-2D2E04A8CA1C}"/>
              </a:ext>
            </a:extLst>
          </p:cNvPr>
          <p:cNvSpPr txBox="1"/>
          <p:nvPr/>
        </p:nvSpPr>
        <p:spPr>
          <a:xfrm>
            <a:off x="3654515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3A7FD"/>
                </a:solidFill>
                <a:latin typeface="+mj-lt"/>
              </a:rPr>
              <a:t>MPI Process 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005FEB-51C9-D02D-9B2B-B33B75E72F84}"/>
              </a:ext>
            </a:extLst>
          </p:cNvPr>
          <p:cNvGrpSpPr/>
          <p:nvPr/>
        </p:nvGrpSpPr>
        <p:grpSpPr>
          <a:xfrm>
            <a:off x="9538319" y="2724217"/>
            <a:ext cx="1633737" cy="1627357"/>
            <a:chOff x="1861313" y="2724314"/>
            <a:chExt cx="1431621" cy="142603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E4F1228-E418-E5DD-7AE5-411D8DDCB0F2}"/>
                </a:ext>
              </a:extLst>
            </p:cNvPr>
            <p:cNvSpPr/>
            <p:nvPr/>
          </p:nvSpPr>
          <p:spPr>
            <a:xfrm>
              <a:off x="1861313" y="272431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514771C-4B3A-874A-3716-D762B65AB418}"/>
                </a:ext>
              </a:extLst>
            </p:cNvPr>
            <p:cNvSpPr/>
            <p:nvPr/>
          </p:nvSpPr>
          <p:spPr>
            <a:xfrm>
              <a:off x="1861313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3EAC0C0-A82D-E1FE-B421-3DBF664F880C}"/>
                </a:ext>
              </a:extLst>
            </p:cNvPr>
            <p:cNvSpPr/>
            <p:nvPr/>
          </p:nvSpPr>
          <p:spPr>
            <a:xfrm>
              <a:off x="2853456" y="3710866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68D1C2-69C5-4E84-8676-F0EA85DAEB6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>
              <a:off x="2300791" y="3930605"/>
              <a:ext cx="55266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16A20C-2A31-178A-A0FA-4B289B4D02A1}"/>
                </a:ext>
              </a:extLst>
            </p:cNvPr>
            <p:cNvCxnSpPr>
              <a:cxnSpLocks/>
              <a:stCxn id="47" idx="0"/>
              <a:endCxn id="46" idx="4"/>
            </p:cNvCxnSpPr>
            <p:nvPr/>
          </p:nvCxnSpPr>
          <p:spPr>
            <a:xfrm flipV="1">
              <a:off x="2081052" y="3163792"/>
              <a:ext cx="0" cy="54707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DD3A8A4-D9F2-856A-D892-734EB3258B50}"/>
              </a:ext>
            </a:extLst>
          </p:cNvPr>
          <p:cNvSpPr txBox="1"/>
          <p:nvPr/>
        </p:nvSpPr>
        <p:spPr>
          <a:xfrm>
            <a:off x="9333432" y="4484928"/>
            <a:ext cx="2043511" cy="421474"/>
          </a:xfrm>
          <a:prstGeom prst="rect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+mj-lt"/>
              </a:rPr>
              <a:t>MPI Process 3</a:t>
            </a:r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234004" y="5243298"/>
            <a:ext cx="11723993" cy="134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Every MPI process may specify 0, 1 or more edges.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200" dirty="0">
                <a:solidFill>
                  <a:srgbClr val="FFC000"/>
                </a:solidFill>
              </a:rPr>
              <a:t>The edges specified do not have to contain the MPI process that passes them.</a:t>
            </a:r>
            <a:endParaRPr lang="en-US" sz="3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501E-E251-643A-DF9C-F278B253C4DC}"/>
              </a:ext>
            </a:extLst>
          </p:cNvPr>
          <p:cNvSpPr txBox="1"/>
          <p:nvPr/>
        </p:nvSpPr>
        <p:spPr>
          <a:xfrm>
            <a:off x="6493973" y="4530696"/>
            <a:ext cx="2043511" cy="378933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MPI Process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9B1B5-F548-5D20-B19E-20E516F83E15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6CE1D5E-2AF3-A39E-B0B5-95409D6C599A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97617B-42A9-6CC2-406E-F85C9CA3DFA2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2E50B8B-6256-BE13-5A40-4E3B2EC3149B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237D1D-1F71-8184-5F2D-5EF276B1B52B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260894-C595-90EB-C844-D695FFDD0F66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A8334E-7C45-4023-AD21-F5AE8ED3857D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84928F9-8747-200D-C320-F1CA376BA975}"/>
                  </a:ext>
                </a:extLst>
              </p:cNvPr>
              <p:cNvCxnSpPr>
                <a:stCxn id="6" idx="5"/>
                <a:endCxn id="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A903674-AA1C-773E-29B7-CC58F21A654C}"/>
                  </a:ext>
                </a:extLst>
              </p:cNvPr>
              <p:cNvCxnSpPr>
                <a:cxnSpLocks/>
                <a:stCxn id="13" idx="6"/>
                <a:endCxn id="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4FFC57-2ECB-1F06-61E3-1B163E53FB21}"/>
                  </a:ext>
                </a:extLst>
              </p:cNvPr>
              <p:cNvCxnSpPr>
                <a:cxnSpLocks/>
                <a:stCxn id="13" idx="0"/>
                <a:endCxn id="6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491E70-F671-5A11-9270-E661473A7B50}"/>
                  </a:ext>
                </a:extLst>
              </p:cNvPr>
              <p:cNvCxnSpPr>
                <a:cxnSpLocks/>
                <a:stCxn id="6" idx="6"/>
                <a:endCxn id="15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0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5886819"/>
                  </p:ext>
                </p:extLst>
              </p:nvPr>
            </p:nvGraphicFramePr>
            <p:xfrm>
              <a:off x="-33839" y="-6831375"/>
              <a:ext cx="11761552" cy="1826673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761552" cy="1826673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82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9C93D40A-2369-26CA-627F-49D29F60E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839" y="-6831375"/>
                <a:ext cx="11761552" cy="182667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37533">
            <a:off x="-167102" y="111909"/>
            <a:ext cx="6147389" cy="19368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Variable Data Sizes</a:t>
            </a:r>
          </a:p>
        </p:txBody>
      </p:sp>
      <p:pic>
        <p:nvPicPr>
          <p:cNvPr id="8" name="Picture 7" descr="A picture containing wall, indoor, curtain&#10;&#10;Description automatically generated">
            <a:extLst>
              <a:ext uri="{FF2B5EF4-FFF2-40B4-BE49-F238E27FC236}">
                <a16:creationId xmlns:a16="http://schemas.microsoft.com/office/drawing/2014/main" id="{C5776136-6723-DE82-4D86-04EC3C10AF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13650"/>
          <a:stretch/>
        </p:blipFill>
        <p:spPr>
          <a:xfrm>
            <a:off x="5820355" y="1"/>
            <a:ext cx="6371645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8FD860-3FA2-44B0-A792-47DA1E6B6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43" y="3084895"/>
            <a:ext cx="5818873" cy="3626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 txBox="1">
            <a:spLocks/>
          </p:cNvSpPr>
          <p:nvPr/>
        </p:nvSpPr>
        <p:spPr>
          <a:xfrm>
            <a:off x="4197751" y="6572985"/>
            <a:ext cx="2141338" cy="2850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F51DF0-C14D-497D-A34A-B941C83E50B9}"/>
              </a:ext>
            </a:extLst>
          </p:cNvPr>
          <p:cNvSpPr/>
          <p:nvPr/>
        </p:nvSpPr>
        <p:spPr>
          <a:xfrm rot="20673716">
            <a:off x="103896" y="4444451"/>
            <a:ext cx="4276152" cy="144758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56F8A-540E-4C27-B53A-A0D48737802B}"/>
              </a:ext>
            </a:extLst>
          </p:cNvPr>
          <p:cNvSpPr/>
          <p:nvPr/>
        </p:nvSpPr>
        <p:spPr>
          <a:xfrm>
            <a:off x="66102" y="3164619"/>
            <a:ext cx="5650886" cy="3408366"/>
          </a:xfrm>
          <a:prstGeom prst="roundRect">
            <a:avLst>
              <a:gd name="adj" fmla="val 6508"/>
            </a:avLst>
          </a:prstGeom>
          <a:noFill/>
          <a:ln w="603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DE728D-D928-1C69-5262-7D215C62E1B6}"/>
              </a:ext>
            </a:extLst>
          </p:cNvPr>
          <p:cNvSpPr/>
          <p:nvPr/>
        </p:nvSpPr>
        <p:spPr>
          <a:xfrm rot="20673716">
            <a:off x="1822159" y="4428165"/>
            <a:ext cx="2298975" cy="88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1751183-3697-54F8-A147-AABCA378803E}"/>
              </a:ext>
            </a:extLst>
          </p:cNvPr>
          <p:cNvSpPr>
            <a:spLocks noGrp="1"/>
          </p:cNvSpPr>
          <p:nvPr/>
        </p:nvSpPr>
        <p:spPr>
          <a:xfrm>
            <a:off x="6602921" y="4172843"/>
            <a:ext cx="5344958" cy="326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290 Million Pts</a:t>
            </a:r>
          </a:p>
          <a:p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600" kern="1200" baseline="30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–    27 pts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4</a:t>
            </a:r>
            <a:r>
              <a:rPr lang="en-US" sz="3600" baseline="30000" dirty="0">
                <a:solidFill>
                  <a:srgbClr val="00B050"/>
                </a:solidFill>
              </a:rPr>
              <a:t>th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Order –    64 pts</a:t>
            </a:r>
          </a:p>
          <a:p>
            <a:r>
              <a:rPr lang="en-US" sz="36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3600" kern="1200" baseline="300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3600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 Order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– 216 pts</a:t>
            </a:r>
            <a:endParaRPr lang="en-US" sz="3600" kern="1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70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9FA80"/>
                </a:solidFill>
              </a:rPr>
              <a:t> num_src_nodes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Number of source nodes for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which this process specifies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edges.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</a:t>
            </a:r>
            <a:r>
              <a:rPr lang="en-US" sz="2600" dirty="0">
                <a:solidFill>
                  <a:srgbClr val="FFC000"/>
                </a:solidFill>
              </a:rPr>
              <a:t>sources :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containing the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num_src_nodes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 nodes for which this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process specifies edges (array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of non-negative integers).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FF00"/>
                </a:solidFill>
              </a:rPr>
              <a:t>degrees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Array specifying the number of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destinations for each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 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FA9A3D1-CA11-F806-E1CD-018E64B51AB5}"/>
              </a:ext>
            </a:extLst>
          </p:cNvPr>
          <p:cNvSpPr>
            <a:spLocks noGrp="1"/>
          </p:cNvSpPr>
          <p:nvPr/>
        </p:nvSpPr>
        <p:spPr>
          <a:xfrm>
            <a:off x="5046255" y="2224422"/>
            <a:ext cx="7145745" cy="4633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</a:t>
            </a:r>
            <a:r>
              <a:rPr lang="en-US" sz="1800" dirty="0">
                <a:solidFill>
                  <a:srgbClr val="09FA80"/>
                </a:solidFill>
              </a:rPr>
              <a:t>destinations :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Destination nodes for the 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nodes in the source node array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 	(array of non-negative integers).</a:t>
            </a:r>
            <a:r>
              <a:rPr lang="en-US" sz="2400" dirty="0">
                <a:solidFill>
                  <a:srgbClr val="09FA80"/>
                </a:solidFill>
              </a:rPr>
              <a:t> 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2600" dirty="0">
                <a:solidFill>
                  <a:srgbClr val="FFC000"/>
                </a:solidFill>
              </a:rPr>
              <a:t>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for source to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destination edges (array of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non-negative integers).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   </a:t>
            </a:r>
            <a:r>
              <a:rPr lang="en-US" sz="2600" dirty="0">
                <a:solidFill>
                  <a:srgbClr val="FFFF00"/>
                </a:solidFill>
              </a:rPr>
              <a:t>info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Hints on optimization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interpretation of weights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(handle).</a:t>
            </a:r>
          </a:p>
          <a:p>
            <a:endParaRPr lang="en-US" sz="1200" dirty="0">
              <a:solidFill>
                <a:srgbClr val="09FA80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reorder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Ranking may be reordered (true)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or not (false) (logical).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98834-5B8F-9424-3E5A-450720FB71DC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37C26BC7-E1EC-E3DD-E263-F3D7EB372D7A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D9D9D9"/>
                </a:solidFill>
              </a:rPr>
              <a:t>0, 1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2">
            <a:extLst>
              <a:ext uri="{FF2B5EF4-FFF2-40B4-BE49-F238E27FC236}">
                <a16:creationId xmlns:a16="http://schemas.microsoft.com/office/drawing/2014/main" id="{6A90C834-8A56-DBDE-5622-C3988CFD846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r>
              <a:rPr lang="en-US" dirty="0">
                <a:solidFill>
                  <a:srgbClr val="04FCFC"/>
                </a:solidFill>
              </a:rPr>
              <a:t>                           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D9D9D9"/>
                </a:solidFill>
              </a:rPr>
              <a:t>2,1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BD2AB4-733E-483D-9A54-6AC372C94D2A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A715E-35F0-2B4C-3460-BFE25165C0D9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7038BB-ED79-3570-5FB1-927C3272B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C1A38-98E9-3BAD-A4E7-A88EC79C7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3511DE-2401-0BA5-AC70-F88AC798C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4FBEF-1057-13FF-D1A8-E1E2CF8F5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BC55C7-CE23-D71E-C19B-95E04ACC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104400-B2B0-F91E-889C-9FA97B8B1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E602FF-1116-8584-8BC2-D863050DCB9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6F2D3-E816-EFDB-207A-BF58E7819A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76B196-BBD7-0488-D22B-4437D00EE4F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3A2BC6-ED7E-3EA3-2BFF-75E65ADE209B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D059A1-6B8E-34B7-BE34-45F1F60E0414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A75287-18B1-2FAA-1A7C-1E7973D59BC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09861F-EAC2-2BB8-73AC-10E3AC5B8527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E19C19-0B27-38F9-88C6-3201DC51E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F11A4F0-3341-2F5E-F869-77DF6D13F6EB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44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                           </a:t>
            </a:r>
            <a:r>
              <a:rPr lang="en-US" sz="3200" dirty="0">
                <a:solidFill>
                  <a:srgbClr val="04FCFC"/>
                </a:solidFill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3785652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num_src_nodes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BAABB87D-19CE-020D-0EF8-072A98CE98F8}"/>
              </a:ext>
            </a:extLst>
          </p:cNvPr>
          <p:cNvSpPr>
            <a:spLocks noGrp="1"/>
          </p:cNvSpPr>
          <p:nvPr/>
        </p:nvSpPr>
        <p:spPr>
          <a:xfrm>
            <a:off x="5375200" y="2293258"/>
            <a:ext cx="3440435" cy="4386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0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*</a:t>
            </a: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num_src_nodes: 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Sources[2]: {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Degrees[2]: {</a:t>
            </a:r>
            <a:r>
              <a:rPr lang="en-US" sz="2400" dirty="0">
                <a:solidFill>
                  <a:srgbClr val="FF7979"/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Dest[2+1]: {</a:t>
            </a:r>
            <a:r>
              <a:rPr lang="en-US" sz="2400" dirty="0">
                <a:solidFill>
                  <a:srgbClr val="FF7979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7979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rgbClr val="09FA80"/>
                </a:solidFill>
              </a:rPr>
              <a:t>… Other processes then specify remaining edges.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8473310" y="2475176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7979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D20926-822C-138E-5659-68D125D46DCF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2.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75D0AADB-B4D9-60DD-9BBF-4A3E6BEE2745}"/>
              </a:ext>
            </a:extLst>
          </p:cNvPr>
          <p:cNvSpPr>
            <a:spLocks noGrp="1"/>
          </p:cNvSpPr>
          <p:nvPr/>
        </p:nvSpPr>
        <p:spPr>
          <a:xfrm>
            <a:off x="0" y="2178825"/>
            <a:ext cx="12192000" cy="25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Allows MPI processes to pass </a:t>
            </a:r>
            <a:r>
              <a:rPr lang="en-US" sz="2800" dirty="0">
                <a:solidFill>
                  <a:srgbClr val="09FA80"/>
                </a:solidFill>
              </a:rPr>
              <a:t>any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edge of the graph, which offers the </a:t>
            </a:r>
            <a:r>
              <a:rPr lang="en-US" sz="2800" dirty="0">
                <a:solidFill>
                  <a:srgbClr val="09FA80"/>
                </a:solidFill>
              </a:rPr>
              <a:t>best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flexibility.</a:t>
            </a:r>
          </a:p>
          <a:p>
            <a:pPr algn="ctr"/>
            <a:endParaRPr lang="en-US" sz="2800" dirty="0">
              <a:solidFill>
                <a:schemeClr val="bg1">
                  <a:lumMod val="8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&gt;&gt;  Requires global communication &lt;&lt;</a:t>
            </a:r>
          </a:p>
          <a:p>
            <a:pPr algn="ctr"/>
            <a:endParaRPr lang="en-US" sz="2800" dirty="0">
              <a:solidFill>
                <a:srgbClr val="FFC000"/>
              </a:solidFill>
              <a:ea typeface="+mj-ea"/>
              <a:cs typeface="+mj-cs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Slightly more expensive than next approach (adjacent).</a:t>
            </a:r>
            <a:endParaRPr lang="en-US" sz="2800" dirty="0">
              <a:solidFill>
                <a:schemeClr val="bg1">
                  <a:lumMod val="95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08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A2EB19-C9E5-028B-DA28-8706F076C3DF}"/>
              </a:ext>
            </a:extLst>
          </p:cNvPr>
          <p:cNvSpPr>
            <a:spLocks noGrp="1"/>
          </p:cNvSpPr>
          <p:nvPr/>
        </p:nvSpPr>
        <p:spPr>
          <a:xfrm>
            <a:off x="234004" y="5180859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Each MPI process specifies all edges in which it is part of, 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and solely those edges.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2C1996-6F08-C3E8-5EB2-F46CDC93FB86}"/>
              </a:ext>
            </a:extLst>
          </p:cNvPr>
          <p:cNvGrpSpPr/>
          <p:nvPr/>
        </p:nvGrpSpPr>
        <p:grpSpPr>
          <a:xfrm>
            <a:off x="815057" y="2724215"/>
            <a:ext cx="2043511" cy="2185416"/>
            <a:chOff x="815057" y="2724216"/>
            <a:chExt cx="2043511" cy="216082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4C78DA-474D-9A61-7347-B0BB220EA8D3}"/>
                </a:ext>
              </a:extLst>
            </p:cNvPr>
            <p:cNvGrpSpPr/>
            <p:nvPr/>
          </p:nvGrpSpPr>
          <p:grpSpPr>
            <a:xfrm>
              <a:off x="1019944" y="2724216"/>
              <a:ext cx="1633737" cy="1627357"/>
              <a:chOff x="1861313" y="2724314"/>
              <a:chExt cx="1431621" cy="142603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23915F5-C0B7-7D5F-CCFE-FF0CB3BD372A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09FA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7D162D-4635-D65B-7C37-2D892B935398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814E8EB-2DF2-7713-5C20-261A780F7E2E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7750E-617B-1843-5495-9DFA655F1C38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3E607C-D4ED-5767-C94D-3641C6576E15}"/>
                  </a:ext>
                </a:extLst>
              </p:cNvPr>
              <p:cNvCxnSpPr>
                <a:stCxn id="80" idx="5"/>
                <a:endCxn id="83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443E95-E28B-041E-40B3-CFAC3FD928E3}"/>
                  </a:ext>
                </a:extLst>
              </p:cNvPr>
              <p:cNvCxnSpPr>
                <a:cxnSpLocks/>
                <a:stCxn id="81" idx="0"/>
                <a:endCxn id="80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7A81B27-C0E9-AD65-A4DB-88A22DD00DC5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09FA8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FFFC29-7BD4-51A7-F960-313C7A365A09}"/>
                </a:ext>
              </a:extLst>
            </p:cNvPr>
            <p:cNvSpPr txBox="1"/>
            <p:nvPr/>
          </p:nvSpPr>
          <p:spPr>
            <a:xfrm>
              <a:off x="815057" y="4484927"/>
              <a:ext cx="2043511" cy="40011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9FA8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FA80"/>
                  </a:solidFill>
                  <a:latin typeface="+mj-lt"/>
                </a:rPr>
                <a:t>MPI Process 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BFE5F4B-B6F9-D152-A6DF-6AEC03B85785}"/>
              </a:ext>
            </a:extLst>
          </p:cNvPr>
          <p:cNvGrpSpPr/>
          <p:nvPr/>
        </p:nvGrpSpPr>
        <p:grpSpPr>
          <a:xfrm>
            <a:off x="3654515" y="2724216"/>
            <a:ext cx="2043511" cy="2182185"/>
            <a:chOff x="1606550" y="2724314"/>
            <a:chExt cx="1790700" cy="19122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07CF8A-F906-4DDC-ED70-41B5F3C72319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B96C1B-7A64-C66A-970C-8876B48F101C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DC17CDB-BC62-A72C-BC0A-E8CAF7D63AF2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E3109FA-12DE-AD79-47BD-2E61543F1272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890C11-4D8F-B286-E378-2ABD5A291D82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E9D05B-A027-9518-EB45-51A3BC63F0C5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C863093-CDA8-CF01-8FBC-3344DA60D377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83A7FD"/>
                  </a:solidFill>
                  <a:latin typeface="+mj-lt"/>
                </a:rPr>
                <a:t>MPI Process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AAFE7-A7F3-57F6-90DB-B1CECB25EAF7}"/>
              </a:ext>
            </a:extLst>
          </p:cNvPr>
          <p:cNvGrpSpPr/>
          <p:nvPr/>
        </p:nvGrpSpPr>
        <p:grpSpPr>
          <a:xfrm>
            <a:off x="6493973" y="2724216"/>
            <a:ext cx="2043511" cy="2185416"/>
            <a:chOff x="1606550" y="2724314"/>
            <a:chExt cx="1790700" cy="186652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28B479D-7FBA-74B8-7AD8-0A00A5D77018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444886"/>
              <a:chOff x="1861313" y="2724314"/>
              <a:chExt cx="1431621" cy="44488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81BDB2D-C6F3-6642-3591-D74039AB5BDF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439C919-70DC-3BF0-FF86-A8DCA3BC60B3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28F6321-7224-5877-14CF-C9587390FDD7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7EF7668-CB77-03EC-0DCC-68FC459DCFCE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236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MPI Process 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52AA08-A102-4265-75CD-45BC420C988A}"/>
              </a:ext>
            </a:extLst>
          </p:cNvPr>
          <p:cNvGrpSpPr/>
          <p:nvPr/>
        </p:nvGrpSpPr>
        <p:grpSpPr>
          <a:xfrm>
            <a:off x="9333432" y="2724216"/>
            <a:ext cx="2043511" cy="2182185"/>
            <a:chOff x="1606550" y="2724314"/>
            <a:chExt cx="1790700" cy="191221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4CA277B-17A7-D59D-F79B-1393D0517A33}"/>
                </a:ext>
              </a:extLst>
            </p:cNvPr>
            <p:cNvGrpSpPr/>
            <p:nvPr/>
          </p:nvGrpSpPr>
          <p:grpSpPr>
            <a:xfrm>
              <a:off x="1786090" y="2724314"/>
              <a:ext cx="1431621" cy="1426030"/>
              <a:chOff x="1861313" y="2724314"/>
              <a:chExt cx="1431621" cy="14260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96DC703-8A60-CA61-B82A-788CFAA103B0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13B236E-A0E9-B782-801A-BBF14E935BAF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82BA83-701A-0AAF-FB5C-34394D793DCF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1B40AAB-011B-EB66-C5C7-57C157A3C2BD}"/>
                  </a:ext>
                </a:extLst>
              </p:cNvPr>
              <p:cNvCxnSpPr>
                <a:stCxn id="113" idx="5"/>
                <a:endCxn id="116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0A7FFB7-3C39-F6A8-8D4E-A5E44FEF6397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E73E4F8-BF8E-6566-3FD6-CB2045D5DF4C}"/>
                </a:ext>
              </a:extLst>
            </p:cNvPr>
            <p:cNvSpPr txBox="1"/>
            <p:nvPr/>
          </p:nvSpPr>
          <p:spPr>
            <a:xfrm>
              <a:off x="1606550" y="4267200"/>
              <a:ext cx="1790700" cy="36933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+mj-lt"/>
                </a:rPr>
                <a:t>MPI Process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3D745-7EBC-9B08-EE62-9BF72C1E6212}"/>
              </a:ext>
            </a:extLst>
          </p:cNvPr>
          <p:cNvSpPr txBox="1"/>
          <p:nvPr/>
        </p:nvSpPr>
        <p:spPr>
          <a:xfrm>
            <a:off x="238170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9FA80"/>
            </a:solidFill>
          </a:ln>
          <a:effectLst>
            <a:glow rad="393700">
              <a:srgbClr val="09FA80">
                <a:alpha val="7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Local Info Only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E6FC99-38CC-20E8-D3BA-561207D9DFC4}"/>
              </a:ext>
            </a:extLst>
          </p:cNvPr>
          <p:cNvSpPr txBox="1"/>
          <p:nvPr/>
        </p:nvSpPr>
        <p:spPr>
          <a:xfrm>
            <a:off x="4303776" y="6151235"/>
            <a:ext cx="3584448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04FCFC"/>
            </a:solidFill>
          </a:ln>
          <a:effectLst>
            <a:glow rad="393700">
              <a:schemeClr val="accent3">
                <a:satMod val="1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Direct Edges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BB3A5E-9B32-EB1F-2B39-591CFC59BC68}"/>
              </a:ext>
            </a:extLst>
          </p:cNvPr>
          <p:cNvSpPr txBox="1"/>
          <p:nvPr/>
        </p:nvSpPr>
        <p:spPr>
          <a:xfrm>
            <a:off x="8373046" y="6151235"/>
            <a:ext cx="3580785" cy="400110"/>
          </a:xfrm>
          <a:prstGeom prst="rect">
            <a:avLst/>
          </a:prstGeom>
          <a:solidFill>
            <a:srgbClr val="010306"/>
          </a:solidFill>
          <a:ln w="50800">
            <a:solidFill>
              <a:srgbClr val="7030A0"/>
            </a:solidFill>
          </a:ln>
          <a:effectLst>
            <a:glow rad="393700">
              <a:schemeClr val="accent6">
                <a:lumMod val="75000"/>
                <a:alpha val="7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Edges Specified Twice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036B38D-5C26-5ED6-2E87-0304EF64F532}"/>
              </a:ext>
            </a:extLst>
          </p:cNvPr>
          <p:cNvGrpSpPr/>
          <p:nvPr/>
        </p:nvGrpSpPr>
        <p:grpSpPr>
          <a:xfrm>
            <a:off x="216614" y="1281521"/>
            <a:ext cx="1196886" cy="1246973"/>
            <a:chOff x="324582" y="1321802"/>
            <a:chExt cx="1196886" cy="1246973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BCA5A42-A818-0F43-B820-7B6B774B2831}"/>
                </a:ext>
              </a:extLst>
            </p:cNvPr>
            <p:cNvSpPr/>
            <p:nvPr/>
          </p:nvSpPr>
          <p:spPr>
            <a:xfrm>
              <a:off x="324582" y="1321802"/>
              <a:ext cx="1196886" cy="1246973"/>
            </a:xfrm>
            <a:prstGeom prst="roundRect">
              <a:avLst/>
            </a:prstGeom>
            <a:solidFill>
              <a:schemeClr val="bg2">
                <a:lumMod val="50000"/>
                <a:alpha val="4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2B50B8-2C33-F1CC-15D8-6CDACF0E83A0}"/>
                </a:ext>
              </a:extLst>
            </p:cNvPr>
            <p:cNvGrpSpPr/>
            <p:nvPr/>
          </p:nvGrpSpPr>
          <p:grpSpPr>
            <a:xfrm>
              <a:off x="431735" y="1450346"/>
              <a:ext cx="982581" cy="989884"/>
              <a:chOff x="1861313" y="2724314"/>
              <a:chExt cx="1431621" cy="142603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33263CB-0917-8347-ACC9-16C3C9721086}"/>
                  </a:ext>
                </a:extLst>
              </p:cNvPr>
              <p:cNvSpPr/>
              <p:nvPr/>
            </p:nvSpPr>
            <p:spPr>
              <a:xfrm>
                <a:off x="1861313" y="2724314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51A8E9-E929-62D9-57DD-A3403800DD35}"/>
                  </a:ext>
                </a:extLst>
              </p:cNvPr>
              <p:cNvSpPr/>
              <p:nvPr/>
            </p:nvSpPr>
            <p:spPr>
              <a:xfrm>
                <a:off x="1861313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A93762-54D1-9E94-D3C0-510CEFA1D7DB}"/>
                  </a:ext>
                </a:extLst>
              </p:cNvPr>
              <p:cNvSpPr/>
              <p:nvPr/>
            </p:nvSpPr>
            <p:spPr>
              <a:xfrm>
                <a:off x="2853456" y="2729722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F83011-B988-C4CB-0206-769A7773B817}"/>
                  </a:ext>
                </a:extLst>
              </p:cNvPr>
              <p:cNvSpPr/>
              <p:nvPr/>
            </p:nvSpPr>
            <p:spPr>
              <a:xfrm>
                <a:off x="2853456" y="3710866"/>
                <a:ext cx="439478" cy="43947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121184-37E9-069B-F8A4-6CDF545EFF89}"/>
                  </a:ext>
                </a:extLst>
              </p:cNvPr>
              <p:cNvCxnSpPr>
                <a:stCxn id="127" idx="5"/>
                <a:endCxn id="130" idx="1"/>
              </p:cNvCxnSpPr>
              <p:nvPr/>
            </p:nvCxnSpPr>
            <p:spPr>
              <a:xfrm>
                <a:off x="2236431" y="3099432"/>
                <a:ext cx="681385" cy="67579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7E0DC8-F784-C076-4727-BEA84B665E07}"/>
                  </a:ext>
                </a:extLst>
              </p:cNvPr>
              <p:cNvCxnSpPr>
                <a:cxnSpLocks/>
                <a:stCxn id="128" idx="6"/>
                <a:endCxn id="130" idx="2"/>
              </p:cNvCxnSpPr>
              <p:nvPr/>
            </p:nvCxnSpPr>
            <p:spPr>
              <a:xfrm>
                <a:off x="2300791" y="3930605"/>
                <a:ext cx="552665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C8D0421-F41E-1E2A-37F6-EA5DE737C20A}"/>
                  </a:ext>
                </a:extLst>
              </p:cNvPr>
              <p:cNvCxnSpPr>
                <a:cxnSpLocks/>
                <a:stCxn id="128" idx="0"/>
                <a:endCxn id="127" idx="4"/>
              </p:cNvCxnSpPr>
              <p:nvPr/>
            </p:nvCxnSpPr>
            <p:spPr>
              <a:xfrm flipV="1">
                <a:off x="2081052" y="3163792"/>
                <a:ext cx="0" cy="54707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BBACAC1-9A14-E19D-9D0D-2869CE4F11A1}"/>
                  </a:ext>
                </a:extLst>
              </p:cNvPr>
              <p:cNvCxnSpPr>
                <a:cxnSpLocks/>
                <a:stCxn id="127" idx="6"/>
                <a:endCxn id="129" idx="2"/>
              </p:cNvCxnSpPr>
              <p:nvPr/>
            </p:nvCxnSpPr>
            <p:spPr>
              <a:xfrm>
                <a:off x="2300791" y="2944053"/>
                <a:ext cx="552665" cy="5408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6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1" grpId="0" animBg="1"/>
      <p:bldP spid="12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indegree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sources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sourceweights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       </a:t>
            </a:r>
            <a:r>
              <a:rPr lang="en-US" sz="1800" dirty="0">
                <a:solidFill>
                  <a:srgbClr val="FFC000"/>
                </a:solidFill>
              </a:rPr>
              <a:t>sources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destination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   sourceweights :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Weights of the edges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3"/>
            <a:ext cx="10500989" cy="1327464"/>
          </a:xfrm>
        </p:spPr>
        <p:txBody>
          <a:bodyPr/>
          <a:lstStyle/>
          <a:p>
            <a:r>
              <a:rPr lang="en-US" dirty="0"/>
              <a:t>Nonuniform Meshes / MPI SUBGROUPS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28A01-6A20-FB35-F304-78F24A98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7" y="2145635"/>
            <a:ext cx="10683766" cy="427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CD7B4F-CA2A-B077-AF1D-BA6E3534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231" y="4342270"/>
            <a:ext cx="2042160" cy="2066492"/>
          </a:xfrm>
          <a:prstGeom prst="rect">
            <a:avLst/>
          </a:prstGeom>
          <a:ln w="34925">
            <a:solidFill>
              <a:srgbClr val="02F5F2"/>
            </a:solidFill>
          </a:ln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027F2C7-D3B9-81FC-9E16-EF6C655CF1C7}"/>
              </a:ext>
            </a:extLst>
          </p:cNvPr>
          <p:cNvSpPr>
            <a:spLocks noGrp="1"/>
          </p:cNvSpPr>
          <p:nvPr/>
        </p:nvSpPr>
        <p:spPr>
          <a:xfrm>
            <a:off x="5397425" y="3980286"/>
            <a:ext cx="2296912" cy="816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B0F0"/>
                </a:solidFill>
              </a:rPr>
              <a:t>NSU3D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B8E1920-5D32-4456-1648-F368C8F2DF00}"/>
              </a:ext>
            </a:extLst>
          </p:cNvPr>
          <p:cNvSpPr>
            <a:spLocks noGrp="1"/>
          </p:cNvSpPr>
          <p:nvPr/>
        </p:nvSpPr>
        <p:spPr>
          <a:xfrm>
            <a:off x="9140971" y="2145635"/>
            <a:ext cx="2296912" cy="816015"/>
          </a:xfrm>
          <a:prstGeom prst="rect">
            <a:avLst/>
          </a:prstGeom>
          <a:pattFill prst="openDmnd">
            <a:fgClr>
              <a:srgbClr val="00682F"/>
            </a:fgClr>
            <a:bgClr>
              <a:schemeClr val="tx1">
                <a:lumMod val="85000"/>
                <a:lumOff val="15000"/>
              </a:schemeClr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>
                <a:ln>
                  <a:solidFill>
                    <a:srgbClr val="000000"/>
                  </a:solidFill>
                </a:ln>
                <a:solidFill>
                  <a:srgbClr val="00D103"/>
                </a:solidFill>
              </a:rPr>
              <a:t>DG4EST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74441-00A0-96DB-3FAD-2E2CEE0605C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32AC4-A9D2-626B-60EF-3B519EF7DE35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0806-C16D-E182-E0F2-30F828722DBD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14631-A239-C79F-8A2C-CA7881538E01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1C61-AFD7-1B3D-F8BC-5F01306CD0F4}"/>
              </a:ext>
            </a:extLst>
          </p:cNvPr>
          <p:cNvSpPr txBox="1"/>
          <p:nvPr/>
        </p:nvSpPr>
        <p:spPr>
          <a:xfrm>
            <a:off x="8039241" y="1923002"/>
            <a:ext cx="341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</a:t>
            </a:r>
            <a:r>
              <a:rPr lang="en-US" sz="4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sz="8000" dirty="0">
                <a:ln>
                  <a:solidFill>
                    <a:srgbClr val="05202E">
                      <a:alpha val="0"/>
                    </a:srgbClr>
                  </a:solidFill>
                </a:ln>
                <a:noFill/>
                <a:latin typeface="Force Runner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75AEE3-F48C-573F-22FD-AC8BC48F3608}"/>
              </a:ext>
            </a:extLst>
          </p:cNvPr>
          <p:cNvSpPr/>
          <p:nvPr/>
        </p:nvSpPr>
        <p:spPr>
          <a:xfrm>
            <a:off x="773112" y="2145635"/>
            <a:ext cx="2518258" cy="427573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973138"/>
                  </p:ext>
                </p:extLst>
              </p:nvPr>
            </p:nvGraphicFramePr>
            <p:xfrm>
              <a:off x="964964" y="2246823"/>
              <a:ext cx="2185192" cy="42829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85192" cy="428293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y="-180000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83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ind turbine">
                <a:extLst>
                  <a:ext uri="{FF2B5EF4-FFF2-40B4-BE49-F238E27FC236}">
                    <a16:creationId xmlns:a16="http://schemas.microsoft.com/office/drawing/2014/main" id="{A17E7F92-89B2-601A-8121-D71019272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64" y="2246823"/>
                <a:ext cx="2185192" cy="4282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3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</a:t>
            </a:r>
            <a:r>
              <a:rPr lang="en-US" sz="3200" dirty="0">
                <a:solidFill>
                  <a:srgbClr val="04FCFC"/>
                </a:solidFill>
              </a:rPr>
              <a:t>.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MPI_Dist_graph_create_adjacent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1DF1D-8D81-A641-5176-16FC75ACA68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FA8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09FA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C0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FFFF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FFFF00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1C9513-FCD3-B3A0-A793-505965250C78}"/>
              </a:ext>
            </a:extLst>
          </p:cNvPr>
          <p:cNvSpPr>
            <a:spLocks noGrp="1"/>
          </p:cNvSpPr>
          <p:nvPr/>
        </p:nvSpPr>
        <p:spPr>
          <a:xfrm>
            <a:off x="5075167" y="2224422"/>
            <a:ext cx="7116833" cy="3850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9FA80"/>
                </a:solidFill>
              </a:rPr>
              <a:t>        </a:t>
            </a:r>
            <a:r>
              <a:rPr lang="en-US" sz="1800" dirty="0">
                <a:solidFill>
                  <a:srgbClr val="09FA80"/>
                </a:solidFill>
              </a:rPr>
              <a:t>outdegree :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Size of destinations and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destweights arrays.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   </a:t>
            </a:r>
            <a:r>
              <a:rPr lang="en-US" sz="1800" dirty="0">
                <a:solidFill>
                  <a:srgbClr val="FFC000"/>
                </a:solidFill>
              </a:rPr>
              <a:t>destinations :</a:t>
            </a:r>
            <a:r>
              <a:rPr lang="en-US" sz="2600" dirty="0">
                <a:solidFill>
                  <a:srgbClr val="FFC000"/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Ranks of processes for which 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is a </a:t>
            </a:r>
            <a:r>
              <a:rPr lang="en-US" sz="2400" dirty="0">
                <a:solidFill>
                  <a:srgbClr val="FF0000"/>
                </a:solidFill>
              </a:rPr>
              <a:t>source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(array of non-negative integers).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    destweights :	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Weights of the edges </a:t>
            </a:r>
            <a:r>
              <a:rPr lang="en-US" sz="2400" dirty="0">
                <a:solidFill>
                  <a:srgbClr val="FF0000"/>
                </a:solidFill>
              </a:rPr>
              <a:t>out of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the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		calling process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	(array of non-negative integers).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CC844-0AFC-B502-4B01-6B1E572CC6A3}"/>
              </a:ext>
            </a:extLst>
          </p:cNvPr>
          <p:cNvSpPr>
            <a:spLocks noGrp="1"/>
          </p:cNvSpPr>
          <p:nvPr/>
        </p:nvSpPr>
        <p:spPr>
          <a:xfrm>
            <a:off x="2237902" y="6538322"/>
            <a:ext cx="7716196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Note that the Process ID has nothing to do with the Node IDs.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804EB-5842-FC1B-673D-8B941E6CB85B}"/>
              </a:ext>
            </a:extLst>
          </p:cNvPr>
          <p:cNvGrpSpPr/>
          <p:nvPr/>
        </p:nvGrpSpPr>
        <p:grpSpPr>
          <a:xfrm>
            <a:off x="6875563" y="2288907"/>
            <a:ext cx="3195494" cy="3708458"/>
            <a:chOff x="8239312" y="2618469"/>
            <a:chExt cx="2051193" cy="238046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69EB50-E1D4-9F0A-7666-1A2F2223793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57A472-2B8C-4D23-8FA8-BC63109EC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101578-38D8-0AEB-743D-EE21770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641997-A203-EC4D-AA3B-0AAC01AF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1C7BDF-852C-1B62-BCD3-2ACB256AC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8AD508-38EC-B7F3-A23A-C685EB752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069BB4-C042-EE35-8564-DAE1FE859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3E7B5E-94E0-4BE7-5C2E-D71A4E176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FC573-F615-A6DB-DB2A-AD3729F7A7D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D7E89F-A472-B650-40D8-A590415DF9D2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DF5E3A-A444-7A95-1B0C-2CF7ECC71AB0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D8995A-EC24-CB5C-EF70-13C3E1D3BA53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95B209-31D1-7C45-DC7B-7ABD3C217A6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40A728-B03B-CF47-8996-1E5A526B0A43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A53E9A-1945-23BF-AB0C-4571663DF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33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D9D9D9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rgbClr val="D9D9D9"/>
                </a:solidFill>
              </a:rPr>
              <a:t>3, 1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FF797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1C64D3-7D9F-70EF-A61B-920CD820D165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EC561-5168-0F69-61FB-063B162AEC43}"/>
                </a:ext>
              </a:extLst>
            </p:cNvPr>
            <p:cNvCxnSpPr>
              <a:cxnSpLocks/>
              <a:endCxn id="54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D36B5-416A-4E4F-8CE4-0A768B38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5F086A-EC59-1756-A8AB-840CA58B6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2C052-DB70-B845-285B-448FD1158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C34BCE-1C86-547B-7993-0CFC2A910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936E9-0EB2-FF44-54F9-35D6A0C58D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3B9248-9214-2BA2-54CB-C25663148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A79E1A-E1BB-A6DD-0EF2-D2EFE31EA9B4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9E2556-A99A-8DB8-AA92-7D074FA04FC3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310DCF-103A-3531-28E5-AF6CAA921673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A6F475-83BD-A85C-C51D-EF09979EC653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2F073-B15E-982A-2400-9AC0B72AAC62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576241-1EE4-CBD7-BDF2-C756FA14A235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901C49-086B-63A2-693A-E6A77ADE04CC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E4AD75-5956-D0FA-7D0E-353C1B1A6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5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0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 0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0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dest[2]: {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 </a:t>
            </a:r>
            <a:r>
              <a:rPr lang="en-US" sz="2400" dirty="0">
                <a:solidFill>
                  <a:srgbClr val="FFFF00"/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30152-A777-D1D2-405D-9CA301E452E0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3657DE-F770-CE61-7261-2D6E66A227D6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45C27C-BAD9-F822-71B0-7F985FEBD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0E69BA-5A13-5038-9964-2B4C9D7BE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4AD2D3-02CB-46B8-F8D5-41350AA29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046FC-BCF0-89A9-8EE3-1F9ED67F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B3026C-AB68-2A7D-74CC-0F2D1D033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3336F-822F-6AFF-028A-DC946DB2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A7BEBD-3D3C-B697-E881-678D1931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702AF4-5576-CB9D-B6A4-0A8F36D69152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66463-E2FF-F82E-9F01-949F12DBE74D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A7BB5C-B4D4-D684-B717-CEBE53477CE7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A7B1C-FD8E-ADB2-3864-0788169E7A1E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837A02-FAC2-216A-69BA-FA88EA544B4F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6D61E-364C-BD2B-1AF2-77418AB7CD85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10D19B-37DB-EA2B-BE6F-1472930BF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254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71A5220-ED3F-D3A9-543D-E5980002899B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56D22A-9718-580F-7148-13E55F81994A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FF0D8-FB68-5B26-E3F7-FE1D2BA48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B18B80-1C32-1F5F-0DCE-204CE64E1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669AC1-F206-13DE-3DBA-7F9A0E240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83F76-9B65-F556-32CB-EF1F1A538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3534C3-D5EF-B981-8BC7-A4FACBB22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A687A2-303C-DE70-9E9D-5396527C9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F05A2-F6D8-2CE4-25B3-C94A2C976F32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DAA8C3D-C409-DC23-C076-BEF7134BD1DD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EE83E89-B170-27DF-8758-288DE803CE78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32F638E-DBA7-A5C9-50A3-7CC1F6928C88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A727F1-7A34-346C-AA97-7BFE584B1A4D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38F57E-9DC0-335D-5C89-D3B78D50CC59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963D13-C21D-119B-3DBE-ADDDA724F59B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4DADFD-1B51-01A0-907E-2C373DEDB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3AAE8A0F-C268-9DEF-D38B-C54B04F5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76545-1E8B-D602-F77B-E4BB9D4D131C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E97FF28-E4B7-78E5-0110-1A284A71BB31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C243-A5D1-8206-2743-08EC10CA8D81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808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281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C8CE92E6-658A-16F8-0CDB-A7B669C71E08}"/>
              </a:ext>
            </a:extLst>
          </p:cNvPr>
          <p:cNvSpPr>
            <a:spLocks noGrp="1"/>
          </p:cNvSpPr>
          <p:nvPr/>
        </p:nvSpPr>
        <p:spPr>
          <a:xfrm>
            <a:off x="5375200" y="2293259"/>
            <a:ext cx="3440435" cy="329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sz="4000" dirty="0">
                <a:solidFill>
                  <a:srgbClr val="D9D9D9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  <a:p>
            <a:pPr algn="ctr"/>
            <a:r>
              <a:rPr lang="en-US" sz="2000" dirty="0">
                <a:solidFill>
                  <a:srgbClr val="D9D9D9"/>
                </a:solidFill>
              </a:rPr>
              <a:t>  (map to </a:t>
            </a:r>
            <a:r>
              <a:rPr lang="en-US" sz="2000" dirty="0">
                <a:solidFill>
                  <a:srgbClr val="FFC000"/>
                </a:solidFill>
              </a:rPr>
              <a:t>Node 1</a:t>
            </a:r>
            <a:r>
              <a:rPr lang="en-US" sz="2000" dirty="0">
                <a:solidFill>
                  <a:srgbClr val="D9D9D9"/>
                </a:solidFill>
              </a:rPr>
              <a:t>)</a:t>
            </a:r>
            <a:r>
              <a:rPr lang="en-US" sz="2000" dirty="0">
                <a:solidFill>
                  <a:srgbClr val="FFC000"/>
                </a:solidFill>
              </a:rPr>
              <a:t> *</a:t>
            </a:r>
            <a:endParaRPr lang="en-US" sz="2000" dirty="0">
              <a:solidFill>
                <a:srgbClr val="D9D9D9"/>
              </a:solidFill>
            </a:endParaRPr>
          </a:p>
          <a:p>
            <a:pPr algn="ctr"/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indegree: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Sources[3]: 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outdegree: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D9D9D9"/>
                </a:solidFill>
              </a:rPr>
              <a:t>Dest[2]: {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D9D9D9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D9D9D9"/>
                </a:solidFill>
              </a:rPr>
              <a:t>}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D9D9D9"/>
              </a:solidFill>
            </a:endParaRPr>
          </a:p>
          <a:p>
            <a:r>
              <a:rPr lang="en-US" sz="2400" dirty="0">
                <a:solidFill>
                  <a:srgbClr val="09FA80"/>
                </a:solidFill>
              </a:rPr>
              <a:t>...</a:t>
            </a:r>
            <a:r>
              <a:rPr lang="en-US" sz="2400" dirty="0">
                <a:solidFill>
                  <a:srgbClr val="D9D9D9"/>
                </a:solidFill>
              </a:rPr>
              <a:t> </a:t>
            </a:r>
            <a:r>
              <a:rPr lang="en-US" sz="2000" dirty="0">
                <a:solidFill>
                  <a:srgbClr val="09FA80"/>
                </a:solidFill>
              </a:rPr>
              <a:t>Remaining Processes</a:t>
            </a:r>
            <a:endParaRPr lang="en-US" sz="2400" dirty="0">
              <a:solidFill>
                <a:srgbClr val="09FA80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AA89C6-53F5-3A83-4C03-15484EB42059}"/>
              </a:ext>
            </a:extLst>
          </p:cNvPr>
          <p:cNvSpPr>
            <a:spLocks noGrp="1"/>
          </p:cNvSpPr>
          <p:nvPr/>
        </p:nvSpPr>
        <p:spPr>
          <a:xfrm>
            <a:off x="946216" y="100719"/>
            <a:ext cx="8509672" cy="181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1ED4C10-7608-5C73-DC95-D27C18C1CE19}"/>
              </a:ext>
            </a:extLst>
          </p:cNvPr>
          <p:cNvSpPr txBox="1">
            <a:spLocks/>
          </p:cNvSpPr>
          <p:nvPr/>
        </p:nvSpPr>
        <p:spPr>
          <a:xfrm>
            <a:off x="9140971" y="62262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D98BAC04-7EBB-2770-A67B-50330C9A6C75}"/>
              </a:ext>
            </a:extLst>
          </p:cNvPr>
          <p:cNvSpPr>
            <a:spLocks noGrp="1"/>
          </p:cNvSpPr>
          <p:nvPr/>
        </p:nvSpPr>
        <p:spPr>
          <a:xfrm>
            <a:off x="234004" y="1275125"/>
            <a:ext cx="11723993" cy="80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Makes a new communicator to which topology 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information has been attached.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C8120-F56A-4A19-2DEE-8C21218B58D6}"/>
              </a:ext>
            </a:extLst>
          </p:cNvPr>
          <p:cNvSpPr txBox="1"/>
          <p:nvPr/>
        </p:nvSpPr>
        <p:spPr>
          <a:xfrm>
            <a:off x="163033" y="2288907"/>
            <a:ext cx="4912134" cy="4154984"/>
          </a:xfrm>
          <a:prstGeom prst="rect">
            <a:avLst/>
          </a:prstGeom>
          <a:solidFill>
            <a:srgbClr val="1F1F1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MPI_Dist_graph_create_adjacent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comm_old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sourceweights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out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degree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destinations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weights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[]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MPI_Info </a:t>
            </a:r>
            <a:r>
              <a:rPr lang="en-US" sz="2400" dirty="0">
                <a:solidFill>
                  <a:srgbClr val="9CDCFE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info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reorder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MPI_Comm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comm_dist_graph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B75C9C5-0742-BED3-72B0-A54CE39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5" y="-1"/>
            <a:ext cx="10563085" cy="965193"/>
          </a:xfrm>
        </p:spPr>
        <p:txBody>
          <a:bodyPr/>
          <a:lstStyle/>
          <a:p>
            <a:r>
              <a:rPr lang="en-US" dirty="0">
                <a:solidFill>
                  <a:srgbClr val="04FCFC"/>
                </a:solidFill>
              </a:rPr>
              <a:t>3.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MPI_Dist_graph_create_adjacent</a:t>
            </a:r>
            <a:r>
              <a:rPr lang="en-US" sz="3200" dirty="0">
                <a:solidFill>
                  <a:srgbClr val="04FCFC"/>
                </a:solidFill>
              </a:rPr>
              <a:t>  </a:t>
            </a:r>
            <a:r>
              <a:rPr lang="en-US" dirty="0">
                <a:solidFill>
                  <a:srgbClr val="04FCFC"/>
                </a:solidFill>
              </a:rPr>
              <a:t>Example</a:t>
            </a:r>
            <a:endParaRPr lang="en-US" sz="3200" dirty="0">
              <a:solidFill>
                <a:srgbClr val="04FCFC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07F87F-0847-7CB6-2775-F601915BA3A0}"/>
              </a:ext>
            </a:extLst>
          </p:cNvPr>
          <p:cNvSpPr>
            <a:spLocks noGrp="1"/>
          </p:cNvSpPr>
          <p:nvPr/>
        </p:nvSpPr>
        <p:spPr>
          <a:xfrm>
            <a:off x="2080976" y="6538322"/>
            <a:ext cx="8030048" cy="30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u="none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1800" dirty="0">
                <a:solidFill>
                  <a:srgbClr val="FFC000"/>
                </a:solidFill>
              </a:rPr>
              <a:t>For convenience, map each Process to corresponding Graph Node. </a:t>
            </a: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E7039C-36D7-199B-0149-7E766AEA9773}"/>
              </a:ext>
            </a:extLst>
          </p:cNvPr>
          <p:cNvGrpSpPr/>
          <p:nvPr/>
        </p:nvGrpSpPr>
        <p:grpSpPr>
          <a:xfrm>
            <a:off x="8473310" y="2472392"/>
            <a:ext cx="3195494" cy="3708458"/>
            <a:chOff x="8239312" y="2618469"/>
            <a:chExt cx="2051193" cy="238046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D50155-37BA-963D-5922-ED76DF1BD30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8979194" y="3134936"/>
              <a:ext cx="991" cy="650834"/>
            </a:xfrm>
            <a:prstGeom prst="line">
              <a:avLst/>
            </a:prstGeom>
            <a:ln w="38100">
              <a:solidFill>
                <a:srgbClr val="F2F2F2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1B7D79-0461-C993-21F3-94598D4F5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529" y="2838208"/>
              <a:ext cx="524839" cy="4774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6606D3-03EC-8B98-DBFA-85574AD29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930" y="3134936"/>
              <a:ext cx="991" cy="65083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67F7B7-F306-7EF8-0EBF-5DD7C2D6A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8552" y="3134936"/>
              <a:ext cx="991" cy="65083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AE7527-1228-1006-78B3-EB765BE56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875" y="4284904"/>
              <a:ext cx="236646" cy="341488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D862F-AFF5-298B-6E64-1F8D15EA8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2500" y="4284805"/>
              <a:ext cx="249242" cy="341587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0E1DF7-B794-3929-314E-BA6BAC1AF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790" y="2993148"/>
              <a:ext cx="1141798" cy="40083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4081B3-85E0-1B2F-58D8-8BC78ED329D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40" y="3624703"/>
              <a:ext cx="208475" cy="263561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290636-57DF-5BDB-57F4-BEBA25A10B0E}"/>
                </a:ext>
              </a:extLst>
            </p:cNvPr>
            <p:cNvSpPr/>
            <p:nvPr/>
          </p:nvSpPr>
          <p:spPr>
            <a:xfrm>
              <a:off x="9851027" y="2618469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13C4F1-BD7F-674E-D6B3-2B197FD8898F}"/>
                </a:ext>
              </a:extLst>
            </p:cNvPr>
            <p:cNvSpPr/>
            <p:nvPr/>
          </p:nvSpPr>
          <p:spPr>
            <a:xfrm>
              <a:off x="8760446" y="2695458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F8BEF-25ED-1F3A-6031-C54DEC97AECC}"/>
                </a:ext>
              </a:extLst>
            </p:cNvPr>
            <p:cNvSpPr/>
            <p:nvPr/>
          </p:nvSpPr>
          <p:spPr>
            <a:xfrm>
              <a:off x="8239312" y="322386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D2C345-2793-FCBC-3C91-E600763424EF}"/>
                </a:ext>
              </a:extLst>
            </p:cNvPr>
            <p:cNvSpPr/>
            <p:nvPr/>
          </p:nvSpPr>
          <p:spPr>
            <a:xfrm>
              <a:off x="8759455" y="3840602"/>
              <a:ext cx="439478" cy="46356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1798C9-4079-A2D5-E192-188399CAD113}"/>
                </a:ext>
              </a:extLst>
            </p:cNvPr>
            <p:cNvSpPr/>
            <p:nvPr/>
          </p:nvSpPr>
          <p:spPr>
            <a:xfrm>
              <a:off x="9851027" y="3845327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EEDDA9-C8CA-F9ED-2154-390510934D12}"/>
                </a:ext>
              </a:extLst>
            </p:cNvPr>
            <p:cNvSpPr/>
            <p:nvPr/>
          </p:nvSpPr>
          <p:spPr>
            <a:xfrm>
              <a:off x="9322257" y="4559454"/>
              <a:ext cx="439478" cy="43947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7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9EA00-8B77-8409-DBEF-EC7EC48B3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7340" y="3099496"/>
              <a:ext cx="662359" cy="71039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8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{BEBEA853-DDB1-452F-81DB-0144C9BC788E}tf11936837_win32</Template>
  <TotalTime>12288</TotalTime>
  <Words>12160</Words>
  <Application>Microsoft Office PowerPoint</Application>
  <PresentationFormat>Widescreen</PresentationFormat>
  <Paragraphs>2651</Paragraphs>
  <Slides>128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2" baseType="lpstr">
      <vt:lpstr>Abadi Extra Light</vt:lpstr>
      <vt:lpstr>Aptos Mono</vt:lpstr>
      <vt:lpstr>Arial</vt:lpstr>
      <vt:lpstr>Arial Nova</vt:lpstr>
      <vt:lpstr>Biome</vt:lpstr>
      <vt:lpstr>Biome Light</vt:lpstr>
      <vt:lpstr>Calibri</vt:lpstr>
      <vt:lpstr>Calibri Light</vt:lpstr>
      <vt:lpstr>Cambria Math</vt:lpstr>
      <vt:lpstr>Colonna MT</vt:lpstr>
      <vt:lpstr>Consolas</vt:lpstr>
      <vt:lpstr>Force Runner</vt:lpstr>
      <vt:lpstr>Wingdings</vt:lpstr>
      <vt:lpstr>Custom</vt:lpstr>
      <vt:lpstr>Track II</vt:lpstr>
      <vt:lpstr>Track overview</vt:lpstr>
      <vt:lpstr>Lecture Content Inspiration</vt:lpstr>
      <vt:lpstr>Track Overview</vt:lpstr>
      <vt:lpstr>Motivation</vt:lpstr>
      <vt:lpstr>Computational Fluid Dynamics</vt:lpstr>
      <vt:lpstr>Computational Fluid Dynamics</vt:lpstr>
      <vt:lpstr>Variable Data Sizes</vt:lpstr>
      <vt:lpstr>Nonuniform Meshes / MPI SUBGROUPS</vt:lpstr>
      <vt:lpstr>PowerPoint Presentation</vt:lpstr>
      <vt:lpstr>Track overview</vt:lpstr>
      <vt:lpstr>Day 1 Agenda</vt:lpstr>
      <vt:lpstr>Section I</vt:lpstr>
      <vt:lpstr>MPI Send/ReCv</vt:lpstr>
      <vt:lpstr>MPI Intrinsic DATA TYPES</vt:lpstr>
      <vt:lpstr>MPI DATA TYPES</vt:lpstr>
      <vt:lpstr>MPI DATA TYPES</vt:lpstr>
      <vt:lpstr>MPI Derived DATA TYPES</vt:lpstr>
      <vt:lpstr>MPI_Type_contiguous</vt:lpstr>
      <vt:lpstr>MPI_Type_contiguous                                     Example</vt:lpstr>
      <vt:lpstr>MPI_Type_vector</vt:lpstr>
      <vt:lpstr> MPI_Type_vector                                                 Example</vt:lpstr>
      <vt:lpstr>MPI_Type_create_hvector (MPI_Type_hvector deprecated)</vt:lpstr>
      <vt:lpstr> MPI_Type_create_hvector                          Example</vt:lpstr>
      <vt:lpstr>MPI_Type_Indexed</vt:lpstr>
      <vt:lpstr>MPI_Type_Indexed                                              Example</vt:lpstr>
      <vt:lpstr>MPI_Type_create_Indexed_block</vt:lpstr>
      <vt:lpstr>MPI_Type_create_Indexed_block          Example</vt:lpstr>
      <vt:lpstr>MPI_Type_CREATE_STRUCT</vt:lpstr>
      <vt:lpstr>MPI_Type_extent</vt:lpstr>
      <vt:lpstr>Mind the alignments!</vt:lpstr>
      <vt:lpstr>MPI_Get_address</vt:lpstr>
      <vt:lpstr>MPI_TYPE_CREATE_RESIZED</vt:lpstr>
      <vt:lpstr>MPI_TYPE_CREATE_RESIZED                            Example</vt:lpstr>
      <vt:lpstr>MPI_Type_CREATE_STRUCT, Revisited     Example</vt:lpstr>
      <vt:lpstr>MPI_Type_Commit / Free / Dup</vt:lpstr>
      <vt:lpstr>MPI_Op_Create  </vt:lpstr>
      <vt:lpstr>MPI_Op_Create</vt:lpstr>
      <vt:lpstr>MPI_Op_Create                                          Example</vt:lpstr>
      <vt:lpstr>DDT Review: Selection order</vt:lpstr>
      <vt:lpstr>Hands On Activity #1 </vt:lpstr>
      <vt:lpstr>Section II</vt:lpstr>
      <vt:lpstr>Structured Meshes</vt:lpstr>
      <vt:lpstr>Structured Meshes</vt:lpstr>
      <vt:lpstr>Structured Meshes</vt:lpstr>
      <vt:lpstr>Load Balancing</vt:lpstr>
      <vt:lpstr>Load Balancing</vt:lpstr>
      <vt:lpstr>Load Balancing: A little less Trivial</vt:lpstr>
      <vt:lpstr>Load Balancing: A little less Trivial</vt:lpstr>
      <vt:lpstr>Load Balancing: A little less Trivial</vt:lpstr>
      <vt:lpstr>Structured Meshes: Limitations</vt:lpstr>
      <vt:lpstr>Unstructured Meshes</vt:lpstr>
      <vt:lpstr>Partitioning:</vt:lpstr>
      <vt:lpstr>Partitioning: Potential Options</vt:lpstr>
      <vt:lpstr>ViRtual Topology: What? Why?</vt:lpstr>
      <vt:lpstr>ViRtual Topology:  Factors to consider</vt:lpstr>
      <vt:lpstr>Virtual Topology: Cartesian</vt:lpstr>
      <vt:lpstr>MPI_Cart_create</vt:lpstr>
      <vt:lpstr>MPI_Dims_create</vt:lpstr>
      <vt:lpstr>Virtual Topology: Cartesian  Mapping Functions</vt:lpstr>
      <vt:lpstr>Virtual Topology: Cartesian  Mapping Functions</vt:lpstr>
      <vt:lpstr>Virtual Topology: Cartesian  Mapping Functions</vt:lpstr>
      <vt:lpstr>Virtual Topology: Cartesian  Mapping Functions</vt:lpstr>
      <vt:lpstr>MPI_Cart_shift: Parallel Scaling</vt:lpstr>
      <vt:lpstr>Hands On Activity #2 </vt:lpstr>
      <vt:lpstr>Track ii</vt:lpstr>
      <vt:lpstr>Day 2 Agenda</vt:lpstr>
      <vt:lpstr>Section III</vt:lpstr>
      <vt:lpstr>Virtual Topology: Graphs</vt:lpstr>
      <vt:lpstr>Virtual Topology: Graphs</vt:lpstr>
      <vt:lpstr>1. MPI_graph_create</vt:lpstr>
      <vt:lpstr>1. MPI_graph_create</vt:lpstr>
      <vt:lpstr>1. MPI_graph_create</vt:lpstr>
      <vt:lpstr>1. MPI_graph_create</vt:lpstr>
      <vt:lpstr>1. MPI_graph_create                                        Example</vt:lpstr>
      <vt:lpstr>1. MPI_graph_create                                        Example</vt:lpstr>
      <vt:lpstr>1. MPI_graph_create                                        Example</vt:lpstr>
      <vt:lpstr>1. MPI_graph_create WARNING</vt:lpstr>
      <vt:lpstr>2. MPI_Dist_graph_create</vt:lpstr>
      <vt:lpstr>2. MPI_Dist_graph_create</vt:lpstr>
      <vt:lpstr>2. MPI_Dist_graph_create 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                           Example</vt:lpstr>
      <vt:lpstr>2. MPI_Dist_graph_create</vt:lpstr>
      <vt:lpstr>3. MPI_Dist_graph_create_adjacent</vt:lpstr>
      <vt:lpstr>3. MPI_Dist_graph_create_adjacent</vt:lpstr>
      <vt:lpstr>3. MPI_Dist_graph_create_adjacent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3. MPI_Dist_graph_create_adjacent  Example</vt:lpstr>
      <vt:lpstr>Virtual Topology: Graphs Recap</vt:lpstr>
      <vt:lpstr>ViRtual Topology:  Mapping Basics</vt:lpstr>
      <vt:lpstr>Distributed Graph Neighbor Queries</vt:lpstr>
      <vt:lpstr>Hands On Activity #3 </vt:lpstr>
      <vt:lpstr>Section IV</vt:lpstr>
      <vt:lpstr>Neighborhood Collectives</vt:lpstr>
      <vt:lpstr>MPI_[I]Neighbor_allgather[V/W]</vt:lpstr>
      <vt:lpstr>MPI_[I]Neighbor_alltoall[V/W]</vt:lpstr>
      <vt:lpstr>Neighborhood Collectives: Cartesian</vt:lpstr>
      <vt:lpstr>Neighborhood Collectives: Cartesian</vt:lpstr>
      <vt:lpstr>Neighborhood Collectives: Graphs</vt:lpstr>
      <vt:lpstr>Hands On Activity #4 </vt:lpstr>
      <vt:lpstr>Section V</vt:lpstr>
      <vt:lpstr>METIS / ParMETIS: Graph Partitioner</vt:lpstr>
      <vt:lpstr>METIS’ command-line and library interfaces.</vt:lpstr>
      <vt:lpstr>METIS: METIS_PartGraphRecursive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METIS_PartGraphRecursive      EXAMPLE</vt:lpstr>
      <vt:lpstr>METIS: METIS_PartMeshDual</vt:lpstr>
      <vt:lpstr>METIS: METIS_PartMeshDual</vt:lpstr>
      <vt:lpstr>Hands On Activity #5 </vt:lpstr>
      <vt:lpstr>FINAL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Christopher Kirby</dc:creator>
  <cp:lastModifiedBy>Andrew Christopher Kirby</cp:lastModifiedBy>
  <cp:revision>743</cp:revision>
  <dcterms:created xsi:type="dcterms:W3CDTF">2024-06-19T17:04:57Z</dcterms:created>
  <dcterms:modified xsi:type="dcterms:W3CDTF">2024-07-05T14:14:38Z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